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3" r:id="rId3"/>
    <p:sldId id="262" r:id="rId4"/>
    <p:sldId id="276" r:id="rId5"/>
    <p:sldId id="274" r:id="rId6"/>
    <p:sldId id="275" r:id="rId7"/>
    <p:sldId id="261" r:id="rId8"/>
    <p:sldId id="266" r:id="rId9"/>
    <p:sldId id="284" r:id="rId10"/>
    <p:sldId id="264" r:id="rId11"/>
    <p:sldId id="268" r:id="rId12"/>
    <p:sldId id="258" r:id="rId13"/>
    <p:sldId id="271" r:id="rId14"/>
    <p:sldId id="278" r:id="rId15"/>
    <p:sldId id="259" r:id="rId16"/>
    <p:sldId id="272" r:id="rId17"/>
    <p:sldId id="279" r:id="rId18"/>
    <p:sldId id="269" r:id="rId19"/>
    <p:sldId id="273" r:id="rId20"/>
    <p:sldId id="280" r:id="rId21"/>
    <p:sldId id="277" r:id="rId22"/>
    <p:sldId id="283" r:id="rId23"/>
    <p:sldId id="270" r:id="rId24"/>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D11854-B698-4F39-B392-8CADED02F929}" type="datetimeFigureOut">
              <a:rPr lang="nb-NO" smtClean="0"/>
              <a:t>24.09.2015</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17755F-4D73-4E59-850D-0B8575F99FDD}" type="slidenum">
              <a:rPr lang="nb-NO" smtClean="0"/>
              <a:t>‹#›</a:t>
            </a:fld>
            <a:endParaRPr lang="nb-NO"/>
          </a:p>
        </p:txBody>
      </p:sp>
    </p:spTree>
    <p:extLst>
      <p:ext uri="{BB962C8B-B14F-4D97-AF65-F5344CB8AC3E}">
        <p14:creationId xmlns:p14="http://schemas.microsoft.com/office/powerpoint/2010/main" val="496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A17755F-4D73-4E59-850D-0B8575F99FDD}" type="slidenum">
              <a:rPr lang="nb-NO" smtClean="0"/>
              <a:t>2</a:t>
            </a:fld>
            <a:endParaRPr lang="nb-NO"/>
          </a:p>
        </p:txBody>
      </p:sp>
    </p:spTree>
    <p:extLst>
      <p:ext uri="{BB962C8B-B14F-4D97-AF65-F5344CB8AC3E}">
        <p14:creationId xmlns:p14="http://schemas.microsoft.com/office/powerpoint/2010/main" val="2653491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ssholder for lysbilde 1"/>
          <p:cNvSpPr>
            <a:spLocks noGrp="1" noRot="1" noChangeAspect="1" noTextEdit="1"/>
          </p:cNvSpPr>
          <p:nvPr>
            <p:ph type="sldImg"/>
          </p:nvPr>
        </p:nvSpPr>
        <p:spPr>
          <a:ln/>
        </p:spPr>
      </p:sp>
      <p:sp>
        <p:nvSpPr>
          <p:cNvPr id="16387" name="Plassholder for notater 2"/>
          <p:cNvSpPr>
            <a:spLocks noGrp="1"/>
          </p:cNvSpPr>
          <p:nvPr>
            <p:ph type="body" idx="1"/>
          </p:nvPr>
        </p:nvSpPr>
        <p:spPr>
          <a:noFill/>
        </p:spPr>
        <p:txBody>
          <a:bodyPr/>
          <a:lstStyle/>
          <a:p>
            <a:r>
              <a:rPr lang="nb-NO" smtClean="0"/>
              <a:t>First meeting:</a:t>
            </a:r>
          </a:p>
          <a:p>
            <a:endParaRPr lang="nb-NO" smtClean="0"/>
          </a:p>
          <a:p>
            <a:endParaRPr lang="nb-NO" smtClean="0"/>
          </a:p>
        </p:txBody>
      </p:sp>
      <p:sp>
        <p:nvSpPr>
          <p:cNvPr id="16388" name="Plassholder for lysbildenummer 3"/>
          <p:cNvSpPr>
            <a:spLocks noGrp="1"/>
          </p:cNvSpPr>
          <p:nvPr>
            <p:ph type="sldNum" sz="quarter" idx="5"/>
          </p:nvPr>
        </p:nvSpPr>
        <p:spPr>
          <a:noFill/>
        </p:spPr>
        <p:txBody>
          <a:bodyPr/>
          <a:lstStyle>
            <a:lvl1pPr defTabSz="912713">
              <a:defRPr sz="2400">
                <a:solidFill>
                  <a:schemeClr val="tx1"/>
                </a:solidFill>
                <a:latin typeface="Helvetica" pitchFamily="34" charset="0"/>
              </a:defRPr>
            </a:lvl1pPr>
            <a:lvl2pPr marL="745462" indent="-286716" defTabSz="912713">
              <a:defRPr sz="2400">
                <a:solidFill>
                  <a:schemeClr val="tx1"/>
                </a:solidFill>
                <a:latin typeface="Helvetica" pitchFamily="34" charset="0"/>
              </a:defRPr>
            </a:lvl2pPr>
            <a:lvl3pPr marL="1146864" indent="-229373" defTabSz="912713">
              <a:defRPr sz="2400">
                <a:solidFill>
                  <a:schemeClr val="tx1"/>
                </a:solidFill>
                <a:latin typeface="Helvetica" pitchFamily="34" charset="0"/>
              </a:defRPr>
            </a:lvl3pPr>
            <a:lvl4pPr marL="1605610" indent="-229373" defTabSz="912713">
              <a:defRPr sz="2400">
                <a:solidFill>
                  <a:schemeClr val="tx1"/>
                </a:solidFill>
                <a:latin typeface="Helvetica" pitchFamily="34" charset="0"/>
              </a:defRPr>
            </a:lvl4pPr>
            <a:lvl5pPr marL="2064356" indent="-229373" defTabSz="912713">
              <a:defRPr sz="2400">
                <a:solidFill>
                  <a:schemeClr val="tx1"/>
                </a:solidFill>
                <a:latin typeface="Helvetica" pitchFamily="34" charset="0"/>
              </a:defRPr>
            </a:lvl5pPr>
            <a:lvl6pPr marL="2523100" indent="-229373" defTabSz="912713" eaLnBrk="0" fontAlgn="base" hangingPunct="0">
              <a:spcBef>
                <a:spcPct val="0"/>
              </a:spcBef>
              <a:spcAft>
                <a:spcPct val="0"/>
              </a:spcAft>
              <a:defRPr sz="2400">
                <a:solidFill>
                  <a:schemeClr val="tx1"/>
                </a:solidFill>
                <a:latin typeface="Helvetica" pitchFamily="34" charset="0"/>
              </a:defRPr>
            </a:lvl6pPr>
            <a:lvl7pPr marL="2981847" indent="-229373" defTabSz="912713" eaLnBrk="0" fontAlgn="base" hangingPunct="0">
              <a:spcBef>
                <a:spcPct val="0"/>
              </a:spcBef>
              <a:spcAft>
                <a:spcPct val="0"/>
              </a:spcAft>
              <a:defRPr sz="2400">
                <a:solidFill>
                  <a:schemeClr val="tx1"/>
                </a:solidFill>
                <a:latin typeface="Helvetica" pitchFamily="34" charset="0"/>
              </a:defRPr>
            </a:lvl7pPr>
            <a:lvl8pPr marL="3440592" indent="-229373" defTabSz="912713" eaLnBrk="0" fontAlgn="base" hangingPunct="0">
              <a:spcBef>
                <a:spcPct val="0"/>
              </a:spcBef>
              <a:spcAft>
                <a:spcPct val="0"/>
              </a:spcAft>
              <a:defRPr sz="2400">
                <a:solidFill>
                  <a:schemeClr val="tx1"/>
                </a:solidFill>
                <a:latin typeface="Helvetica" pitchFamily="34" charset="0"/>
              </a:defRPr>
            </a:lvl8pPr>
            <a:lvl9pPr marL="3899337" indent="-229373" defTabSz="912713" eaLnBrk="0" fontAlgn="base" hangingPunct="0">
              <a:spcBef>
                <a:spcPct val="0"/>
              </a:spcBef>
              <a:spcAft>
                <a:spcPct val="0"/>
              </a:spcAft>
              <a:defRPr sz="2400">
                <a:solidFill>
                  <a:schemeClr val="tx1"/>
                </a:solidFill>
                <a:latin typeface="Helvetica" pitchFamily="34" charset="0"/>
              </a:defRPr>
            </a:lvl9pPr>
          </a:lstStyle>
          <a:p>
            <a:fld id="{727B3F67-1D15-4059-AFDC-B8BD88EF7B91}" type="slidenum">
              <a:rPr lang="en-US" sz="1200"/>
              <a:pPr/>
              <a:t>22</a:t>
            </a:fld>
            <a:endParaRPr lang="en-US" sz="1200"/>
          </a:p>
        </p:txBody>
      </p:sp>
    </p:spTree>
    <p:extLst>
      <p:ext uri="{BB962C8B-B14F-4D97-AF65-F5344CB8AC3E}">
        <p14:creationId xmlns:p14="http://schemas.microsoft.com/office/powerpoint/2010/main" val="1448593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41AA194E-EDAA-4E90-AC8D-6D6115830E50}" type="datetimeFigureOut">
              <a:rPr lang="nb-NO" smtClean="0"/>
              <a:t>24.09.2015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E7E2CD8-82C2-4888-8510-E497EC4B585B}" type="slidenum">
              <a:rPr lang="nb-NO" smtClean="0"/>
              <a:t>‹#›</a:t>
            </a:fld>
            <a:endParaRPr lang="nb-NO"/>
          </a:p>
        </p:txBody>
      </p:sp>
    </p:spTree>
    <p:extLst>
      <p:ext uri="{BB962C8B-B14F-4D97-AF65-F5344CB8AC3E}">
        <p14:creationId xmlns:p14="http://schemas.microsoft.com/office/powerpoint/2010/main" val="2610022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1AA194E-EDAA-4E90-AC8D-6D6115830E50}" type="datetimeFigureOut">
              <a:rPr lang="nb-NO" smtClean="0"/>
              <a:t>24.09.2015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E7E2CD8-82C2-4888-8510-E497EC4B585B}" type="slidenum">
              <a:rPr lang="nb-NO" smtClean="0"/>
              <a:t>‹#›</a:t>
            </a:fld>
            <a:endParaRPr lang="nb-NO"/>
          </a:p>
        </p:txBody>
      </p:sp>
    </p:spTree>
    <p:extLst>
      <p:ext uri="{BB962C8B-B14F-4D97-AF65-F5344CB8AC3E}">
        <p14:creationId xmlns:p14="http://schemas.microsoft.com/office/powerpoint/2010/main" val="3219950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1AA194E-EDAA-4E90-AC8D-6D6115830E50}" type="datetimeFigureOut">
              <a:rPr lang="nb-NO" smtClean="0"/>
              <a:t>24.09.2015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E7E2CD8-82C2-4888-8510-E497EC4B585B}" type="slidenum">
              <a:rPr lang="nb-NO" smtClean="0"/>
              <a:t>‹#›</a:t>
            </a:fld>
            <a:endParaRPr lang="nb-NO"/>
          </a:p>
        </p:txBody>
      </p:sp>
    </p:spTree>
    <p:extLst>
      <p:ext uri="{BB962C8B-B14F-4D97-AF65-F5344CB8AC3E}">
        <p14:creationId xmlns:p14="http://schemas.microsoft.com/office/powerpoint/2010/main" val="192582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1AA194E-EDAA-4E90-AC8D-6D6115830E50}" type="datetimeFigureOut">
              <a:rPr lang="nb-NO" smtClean="0"/>
              <a:t>24.09.2015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E7E2CD8-82C2-4888-8510-E497EC4B585B}" type="slidenum">
              <a:rPr lang="nb-NO" smtClean="0"/>
              <a:t>‹#›</a:t>
            </a:fld>
            <a:endParaRPr lang="nb-NO"/>
          </a:p>
        </p:txBody>
      </p:sp>
    </p:spTree>
    <p:extLst>
      <p:ext uri="{BB962C8B-B14F-4D97-AF65-F5344CB8AC3E}">
        <p14:creationId xmlns:p14="http://schemas.microsoft.com/office/powerpoint/2010/main" val="1515384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41AA194E-EDAA-4E90-AC8D-6D6115830E50}" type="datetimeFigureOut">
              <a:rPr lang="nb-NO" smtClean="0"/>
              <a:t>24.09.2015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E7E2CD8-82C2-4888-8510-E497EC4B585B}" type="slidenum">
              <a:rPr lang="nb-NO" smtClean="0"/>
              <a:t>‹#›</a:t>
            </a:fld>
            <a:endParaRPr lang="nb-NO"/>
          </a:p>
        </p:txBody>
      </p:sp>
    </p:spTree>
    <p:extLst>
      <p:ext uri="{BB962C8B-B14F-4D97-AF65-F5344CB8AC3E}">
        <p14:creationId xmlns:p14="http://schemas.microsoft.com/office/powerpoint/2010/main" val="676456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41AA194E-EDAA-4E90-AC8D-6D6115830E50}" type="datetimeFigureOut">
              <a:rPr lang="nb-NO" smtClean="0"/>
              <a:t>24.09.2015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1E7E2CD8-82C2-4888-8510-E497EC4B585B}" type="slidenum">
              <a:rPr lang="nb-NO" smtClean="0"/>
              <a:t>‹#›</a:t>
            </a:fld>
            <a:endParaRPr lang="nb-NO"/>
          </a:p>
        </p:txBody>
      </p:sp>
    </p:spTree>
    <p:extLst>
      <p:ext uri="{BB962C8B-B14F-4D97-AF65-F5344CB8AC3E}">
        <p14:creationId xmlns:p14="http://schemas.microsoft.com/office/powerpoint/2010/main" val="3138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41AA194E-EDAA-4E90-AC8D-6D6115830E50}" type="datetimeFigureOut">
              <a:rPr lang="nb-NO" smtClean="0"/>
              <a:t>24.09.2015</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1E7E2CD8-82C2-4888-8510-E497EC4B585B}" type="slidenum">
              <a:rPr lang="nb-NO" smtClean="0"/>
              <a:t>‹#›</a:t>
            </a:fld>
            <a:endParaRPr lang="nb-NO"/>
          </a:p>
        </p:txBody>
      </p:sp>
    </p:spTree>
    <p:extLst>
      <p:ext uri="{BB962C8B-B14F-4D97-AF65-F5344CB8AC3E}">
        <p14:creationId xmlns:p14="http://schemas.microsoft.com/office/powerpoint/2010/main" val="2187090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41AA194E-EDAA-4E90-AC8D-6D6115830E50}" type="datetimeFigureOut">
              <a:rPr lang="nb-NO" smtClean="0"/>
              <a:t>24.09.2015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1E7E2CD8-82C2-4888-8510-E497EC4B585B}" type="slidenum">
              <a:rPr lang="nb-NO" smtClean="0"/>
              <a:t>‹#›</a:t>
            </a:fld>
            <a:endParaRPr lang="nb-NO"/>
          </a:p>
        </p:txBody>
      </p:sp>
    </p:spTree>
    <p:extLst>
      <p:ext uri="{BB962C8B-B14F-4D97-AF65-F5344CB8AC3E}">
        <p14:creationId xmlns:p14="http://schemas.microsoft.com/office/powerpoint/2010/main" val="837017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1AA194E-EDAA-4E90-AC8D-6D6115830E50}" type="datetimeFigureOut">
              <a:rPr lang="nb-NO" smtClean="0"/>
              <a:t>24.09.2015</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1E7E2CD8-82C2-4888-8510-E497EC4B585B}" type="slidenum">
              <a:rPr lang="nb-NO" smtClean="0"/>
              <a:t>‹#›</a:t>
            </a:fld>
            <a:endParaRPr lang="nb-NO"/>
          </a:p>
        </p:txBody>
      </p:sp>
    </p:spTree>
    <p:extLst>
      <p:ext uri="{BB962C8B-B14F-4D97-AF65-F5344CB8AC3E}">
        <p14:creationId xmlns:p14="http://schemas.microsoft.com/office/powerpoint/2010/main" val="2458154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41AA194E-EDAA-4E90-AC8D-6D6115830E50}" type="datetimeFigureOut">
              <a:rPr lang="nb-NO" smtClean="0"/>
              <a:t>24.09.2015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1E7E2CD8-82C2-4888-8510-E497EC4B585B}" type="slidenum">
              <a:rPr lang="nb-NO" smtClean="0"/>
              <a:t>‹#›</a:t>
            </a:fld>
            <a:endParaRPr lang="nb-NO"/>
          </a:p>
        </p:txBody>
      </p:sp>
    </p:spTree>
    <p:extLst>
      <p:ext uri="{BB962C8B-B14F-4D97-AF65-F5344CB8AC3E}">
        <p14:creationId xmlns:p14="http://schemas.microsoft.com/office/powerpoint/2010/main" val="276260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41AA194E-EDAA-4E90-AC8D-6D6115830E50}" type="datetimeFigureOut">
              <a:rPr lang="nb-NO" smtClean="0"/>
              <a:t>24.09.2015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1E7E2CD8-82C2-4888-8510-E497EC4B585B}" type="slidenum">
              <a:rPr lang="nb-NO" smtClean="0"/>
              <a:t>‹#›</a:t>
            </a:fld>
            <a:endParaRPr lang="nb-NO"/>
          </a:p>
        </p:txBody>
      </p:sp>
    </p:spTree>
    <p:extLst>
      <p:ext uri="{BB962C8B-B14F-4D97-AF65-F5344CB8AC3E}">
        <p14:creationId xmlns:p14="http://schemas.microsoft.com/office/powerpoint/2010/main" val="910593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A194E-EDAA-4E90-AC8D-6D6115830E50}" type="datetimeFigureOut">
              <a:rPr lang="nb-NO" smtClean="0"/>
              <a:t>24.09.2015</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E2CD8-82C2-4888-8510-E497EC4B585B}" type="slidenum">
              <a:rPr lang="nb-NO" smtClean="0"/>
              <a:t>‹#›</a:t>
            </a:fld>
            <a:endParaRPr lang="nb-NO"/>
          </a:p>
        </p:txBody>
      </p:sp>
    </p:spTree>
    <p:extLst>
      <p:ext uri="{BB962C8B-B14F-4D97-AF65-F5344CB8AC3E}">
        <p14:creationId xmlns:p14="http://schemas.microsoft.com/office/powerpoint/2010/main" val="3060805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no/url?sa=i&amp;rct=j&amp;q=&amp;esrc=s&amp;frm=1&amp;source=images&amp;cd=&amp;cad=rja&amp;uact=8&amp;ved=0CAcQjRxqFQoTCJHOgf69gsYCFUO9cgodMJ8ADQ&amp;url=http://www.utrop.no/Det-skjer/25481&amp;ei=yMp2VZHKOMP6ygOwvoJo&amp;bvm=bv.95039771,d.bGQ&amp;psig=AFQjCNHY0NlVg3X7vSh4O4SaDYaHMnlGog&amp;ust=1433934851880685"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a:bodyPr>
          <a:lstStyle/>
          <a:p>
            <a:r>
              <a:rPr lang="nb-NO" b="1" dirty="0" err="1" smtClean="0"/>
              <a:t>Gender</a:t>
            </a:r>
            <a:r>
              <a:rPr lang="nb-NO" b="1" dirty="0" smtClean="0"/>
              <a:t> </a:t>
            </a:r>
            <a:r>
              <a:rPr lang="nb-NO" b="1" dirty="0" err="1" smtClean="0"/>
              <a:t>challenges</a:t>
            </a:r>
            <a:r>
              <a:rPr lang="nb-NO" b="1" dirty="0" smtClean="0"/>
              <a:t> and </a:t>
            </a:r>
            <a:r>
              <a:rPr lang="nb-NO" b="1" dirty="0" err="1" smtClean="0"/>
              <a:t>priorities</a:t>
            </a:r>
            <a:r>
              <a:rPr lang="nb-NO" b="1" dirty="0" smtClean="0"/>
              <a:t> in 3 Norwegian </a:t>
            </a:r>
            <a:r>
              <a:rPr lang="nb-NO" b="1" smtClean="0"/>
              <a:t>municipalities </a:t>
            </a:r>
            <a:endParaRPr lang="nb-NO" b="1" dirty="0"/>
          </a:p>
        </p:txBody>
      </p:sp>
      <p:sp>
        <p:nvSpPr>
          <p:cNvPr id="3" name="Undertittel 2"/>
          <p:cNvSpPr>
            <a:spLocks noGrp="1"/>
          </p:cNvSpPr>
          <p:nvPr>
            <p:ph type="subTitle" idx="1"/>
          </p:nvPr>
        </p:nvSpPr>
        <p:spPr/>
        <p:txBody>
          <a:bodyPr>
            <a:normAutofit fontScale="92500" lnSpcReduction="20000"/>
          </a:bodyPr>
          <a:lstStyle/>
          <a:p>
            <a:r>
              <a:rPr lang="nb-NO" dirty="0" smtClean="0"/>
              <a:t>16. September 2015 </a:t>
            </a:r>
          </a:p>
          <a:p>
            <a:r>
              <a:rPr lang="nb-NO" dirty="0"/>
              <a:t>Liss Schanke</a:t>
            </a:r>
          </a:p>
          <a:p>
            <a:r>
              <a:rPr lang="nb-NO" dirty="0" smtClean="0"/>
              <a:t>Norwegian Association </a:t>
            </a:r>
            <a:r>
              <a:rPr lang="nb-NO" dirty="0" err="1" smtClean="0"/>
              <a:t>of</a:t>
            </a:r>
            <a:r>
              <a:rPr lang="nb-NO" dirty="0" smtClean="0"/>
              <a:t> </a:t>
            </a:r>
            <a:r>
              <a:rPr lang="nb-NO" dirty="0" err="1" smtClean="0"/>
              <a:t>Local</a:t>
            </a:r>
            <a:r>
              <a:rPr lang="nb-NO" dirty="0" smtClean="0"/>
              <a:t> and Regional </a:t>
            </a:r>
            <a:r>
              <a:rPr lang="nb-NO" dirty="0" err="1" smtClean="0"/>
              <a:t>Authorities</a:t>
            </a:r>
            <a:endParaRPr lang="nb-NO" dirty="0"/>
          </a:p>
        </p:txBody>
      </p:sp>
    </p:spTree>
    <p:extLst>
      <p:ext uri="{BB962C8B-B14F-4D97-AF65-F5344CB8AC3E}">
        <p14:creationId xmlns:p14="http://schemas.microsoft.com/office/powerpoint/2010/main" val="1280995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b="1" dirty="0" err="1" smtClean="0"/>
              <a:t>Social</a:t>
            </a:r>
            <a:r>
              <a:rPr lang="nb-NO" b="1" dirty="0" smtClean="0"/>
              <a:t> </a:t>
            </a:r>
            <a:r>
              <a:rPr lang="nb-NO" b="1" dirty="0" err="1" smtClean="0"/>
              <a:t>security</a:t>
            </a:r>
            <a:endParaRPr lang="nb-NO" b="1" dirty="0"/>
          </a:p>
        </p:txBody>
      </p:sp>
      <p:sp>
        <p:nvSpPr>
          <p:cNvPr id="6" name="Plassholder for innhold 5"/>
          <p:cNvSpPr>
            <a:spLocks noGrp="1"/>
          </p:cNvSpPr>
          <p:nvPr>
            <p:ph idx="1"/>
          </p:nvPr>
        </p:nvSpPr>
        <p:spPr/>
        <p:txBody>
          <a:bodyPr>
            <a:normAutofit/>
          </a:bodyPr>
          <a:lstStyle/>
          <a:p>
            <a:pPr marL="0" indent="0">
              <a:buNone/>
            </a:pPr>
            <a:r>
              <a:rPr lang="nb-NO" b="1" dirty="0" err="1" smtClean="0"/>
              <a:t>Indicators</a:t>
            </a:r>
            <a:endParaRPr lang="nb-NO" b="1" dirty="0" smtClean="0"/>
          </a:p>
          <a:p>
            <a:pPr>
              <a:buFontTx/>
              <a:buChar char="-"/>
            </a:pPr>
            <a:r>
              <a:rPr lang="nb-NO" sz="2400" dirty="0" err="1" smtClean="0"/>
              <a:t>Percentage</a:t>
            </a:r>
            <a:r>
              <a:rPr lang="nb-NO" sz="2400" dirty="0" smtClean="0"/>
              <a:t> men </a:t>
            </a:r>
            <a:r>
              <a:rPr lang="nb-NO" sz="2400" dirty="0" err="1" smtClean="0"/>
              <a:t>with</a:t>
            </a:r>
            <a:r>
              <a:rPr lang="nb-NO" sz="2400" dirty="0" smtClean="0"/>
              <a:t> </a:t>
            </a:r>
            <a:r>
              <a:rPr lang="nb-NO" sz="2400" dirty="0" err="1" smtClean="0"/>
              <a:t>higher</a:t>
            </a:r>
            <a:r>
              <a:rPr lang="nb-NO" sz="2400" dirty="0" smtClean="0"/>
              <a:t> </a:t>
            </a:r>
            <a:r>
              <a:rPr lang="nb-NO" sz="2400" dirty="0" err="1" smtClean="0"/>
              <a:t>education</a:t>
            </a:r>
            <a:endParaRPr lang="nb-NO" sz="2400" dirty="0" smtClean="0"/>
          </a:p>
          <a:p>
            <a:pPr>
              <a:buFontTx/>
              <a:buChar char="-"/>
            </a:pPr>
            <a:r>
              <a:rPr lang="nb-NO" sz="2400" dirty="0" err="1" smtClean="0"/>
              <a:t>Percentage</a:t>
            </a:r>
            <a:r>
              <a:rPr lang="nb-NO" sz="2400" dirty="0" smtClean="0"/>
              <a:t> </a:t>
            </a:r>
            <a:r>
              <a:rPr lang="nb-NO" sz="2400" dirty="0" err="1" smtClean="0"/>
              <a:t>women</a:t>
            </a:r>
            <a:r>
              <a:rPr lang="nb-NO" sz="2400" dirty="0" smtClean="0"/>
              <a:t> </a:t>
            </a:r>
            <a:r>
              <a:rPr lang="nb-NO" sz="2400" dirty="0" err="1" smtClean="0"/>
              <a:t>with</a:t>
            </a:r>
            <a:r>
              <a:rPr lang="nb-NO" sz="2400" dirty="0" smtClean="0"/>
              <a:t> </a:t>
            </a:r>
            <a:r>
              <a:rPr lang="nb-NO" sz="2400" dirty="0" err="1" smtClean="0"/>
              <a:t>higher</a:t>
            </a:r>
            <a:r>
              <a:rPr lang="nb-NO" sz="2400" dirty="0" smtClean="0"/>
              <a:t> </a:t>
            </a:r>
            <a:r>
              <a:rPr lang="nb-NO" sz="2400" dirty="0" err="1" smtClean="0"/>
              <a:t>education</a:t>
            </a:r>
            <a:endParaRPr lang="nb-NO" sz="2400" dirty="0" smtClean="0"/>
          </a:p>
          <a:p>
            <a:pPr>
              <a:buFontTx/>
              <a:buChar char="-"/>
            </a:pPr>
            <a:endParaRPr lang="nb-NO" sz="2400" dirty="0" smtClean="0"/>
          </a:p>
          <a:p>
            <a:pPr>
              <a:buFontTx/>
              <a:buChar char="-"/>
            </a:pPr>
            <a:r>
              <a:rPr lang="nb-NO" sz="2400" dirty="0" err="1" smtClean="0"/>
              <a:t>Percentage</a:t>
            </a:r>
            <a:r>
              <a:rPr lang="nb-NO" sz="2400" dirty="0" smtClean="0"/>
              <a:t> men 20-66 in </a:t>
            </a:r>
            <a:r>
              <a:rPr lang="nb-NO" sz="2400" dirty="0" err="1" smtClean="0"/>
              <a:t>the</a:t>
            </a:r>
            <a:r>
              <a:rPr lang="nb-NO" sz="2400" dirty="0" smtClean="0"/>
              <a:t> </a:t>
            </a:r>
            <a:r>
              <a:rPr lang="nb-NO" sz="2400" dirty="0" err="1" smtClean="0"/>
              <a:t>work</a:t>
            </a:r>
            <a:r>
              <a:rPr lang="nb-NO" sz="2400" dirty="0" smtClean="0"/>
              <a:t> force</a:t>
            </a:r>
          </a:p>
          <a:p>
            <a:pPr>
              <a:buFontTx/>
              <a:buChar char="-"/>
            </a:pPr>
            <a:r>
              <a:rPr lang="nb-NO" sz="2400" dirty="0" err="1" smtClean="0"/>
              <a:t>Percentage</a:t>
            </a:r>
            <a:r>
              <a:rPr lang="nb-NO" sz="2400" dirty="0" smtClean="0"/>
              <a:t> </a:t>
            </a:r>
            <a:r>
              <a:rPr lang="nb-NO" sz="2400" dirty="0" err="1" smtClean="0"/>
              <a:t>women</a:t>
            </a:r>
            <a:r>
              <a:rPr lang="nb-NO" sz="2400" dirty="0" smtClean="0"/>
              <a:t> 20-66 in </a:t>
            </a:r>
            <a:r>
              <a:rPr lang="nb-NO" sz="2400" dirty="0" err="1" smtClean="0"/>
              <a:t>the</a:t>
            </a:r>
            <a:r>
              <a:rPr lang="nb-NO" sz="2400" dirty="0" smtClean="0"/>
              <a:t> </a:t>
            </a:r>
            <a:r>
              <a:rPr lang="nb-NO" sz="2400" dirty="0" err="1" smtClean="0"/>
              <a:t>work</a:t>
            </a:r>
            <a:r>
              <a:rPr lang="nb-NO" sz="2400" dirty="0" smtClean="0"/>
              <a:t> force</a:t>
            </a:r>
          </a:p>
          <a:p>
            <a:pPr>
              <a:buFontTx/>
              <a:buChar char="-"/>
            </a:pPr>
            <a:endParaRPr lang="nb-NO" sz="2400" dirty="0" smtClean="0"/>
          </a:p>
          <a:p>
            <a:pPr>
              <a:buFontTx/>
              <a:buChar char="-"/>
            </a:pPr>
            <a:r>
              <a:rPr lang="nb-NO" sz="2400" dirty="0" err="1" smtClean="0"/>
              <a:t>Average</a:t>
            </a:r>
            <a:r>
              <a:rPr lang="nb-NO" sz="2400" dirty="0" smtClean="0"/>
              <a:t> gross </a:t>
            </a:r>
            <a:r>
              <a:rPr lang="nb-NO" sz="2400" dirty="0" err="1" smtClean="0"/>
              <a:t>income</a:t>
            </a:r>
            <a:r>
              <a:rPr lang="nb-NO" sz="2400" dirty="0" smtClean="0"/>
              <a:t> for men</a:t>
            </a:r>
          </a:p>
          <a:p>
            <a:pPr>
              <a:buFontTx/>
              <a:buChar char="-"/>
            </a:pPr>
            <a:r>
              <a:rPr lang="nb-NO" sz="2400" dirty="0" err="1" smtClean="0"/>
              <a:t>Average</a:t>
            </a:r>
            <a:r>
              <a:rPr lang="nb-NO" sz="2400" dirty="0" smtClean="0"/>
              <a:t> gross </a:t>
            </a:r>
            <a:r>
              <a:rPr lang="nb-NO" sz="2400" dirty="0" err="1" smtClean="0"/>
              <a:t>income</a:t>
            </a:r>
            <a:r>
              <a:rPr lang="nb-NO" sz="2400" dirty="0" smtClean="0"/>
              <a:t> for </a:t>
            </a:r>
            <a:r>
              <a:rPr lang="nb-NO" sz="2400" dirty="0" err="1" smtClean="0"/>
              <a:t>women</a:t>
            </a:r>
            <a:endParaRPr lang="nb-NO" sz="2400" dirty="0"/>
          </a:p>
        </p:txBody>
      </p:sp>
    </p:spTree>
    <p:extLst>
      <p:ext uri="{BB962C8B-B14F-4D97-AF65-F5344CB8AC3E}">
        <p14:creationId xmlns:p14="http://schemas.microsoft.com/office/powerpoint/2010/main" val="3678481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Three </a:t>
            </a:r>
            <a:r>
              <a:rPr lang="nb-NO" b="1" dirty="0" err="1" smtClean="0"/>
              <a:t>municipalities</a:t>
            </a:r>
            <a:endParaRPr lang="nb-NO" b="1" dirty="0"/>
          </a:p>
        </p:txBody>
      </p:sp>
      <p:sp>
        <p:nvSpPr>
          <p:cNvPr id="3" name="Plassholder for innhold 2"/>
          <p:cNvSpPr>
            <a:spLocks noGrp="1"/>
          </p:cNvSpPr>
          <p:nvPr>
            <p:ph idx="1"/>
          </p:nvPr>
        </p:nvSpPr>
        <p:spPr/>
        <p:txBody>
          <a:bodyPr>
            <a:normAutofit lnSpcReduction="10000"/>
          </a:bodyPr>
          <a:lstStyle/>
          <a:p>
            <a:pPr marL="0" indent="0">
              <a:buNone/>
            </a:pPr>
            <a:r>
              <a:rPr lang="en-GB" sz="2400" dirty="0" smtClean="0"/>
              <a:t>Kristiansand: 87.000</a:t>
            </a:r>
          </a:p>
          <a:p>
            <a:pPr marL="0" indent="0">
              <a:buNone/>
            </a:pPr>
            <a:r>
              <a:rPr lang="en-GB" sz="2400" dirty="0" smtClean="0"/>
              <a:t>Focus on broad gender equality strategies, necessary approach </a:t>
            </a:r>
            <a:r>
              <a:rPr lang="en-GB" sz="2400" dirty="0"/>
              <a:t>in a conservative </a:t>
            </a:r>
            <a:r>
              <a:rPr lang="en-GB" sz="2400" dirty="0" smtClean="0"/>
              <a:t>region</a:t>
            </a:r>
            <a:endParaRPr lang="nb-NO" sz="2400" dirty="0"/>
          </a:p>
          <a:p>
            <a:pPr marL="0" indent="0">
              <a:buNone/>
            </a:pPr>
            <a:endParaRPr lang="en-GB" sz="2400" dirty="0" smtClean="0"/>
          </a:p>
          <a:p>
            <a:pPr marL="0" indent="0">
              <a:buNone/>
            </a:pPr>
            <a:r>
              <a:rPr lang="en-GB" sz="2400" dirty="0" smtClean="0"/>
              <a:t>Gran: 14.000</a:t>
            </a:r>
          </a:p>
          <a:p>
            <a:pPr marL="0" indent="0">
              <a:buNone/>
            </a:pPr>
            <a:r>
              <a:rPr lang="en-GB" sz="2400" dirty="0" smtClean="0"/>
              <a:t>Focus on kindergartens and good </a:t>
            </a:r>
            <a:r>
              <a:rPr lang="en-GB" sz="2400" dirty="0"/>
              <a:t>services to keep </a:t>
            </a:r>
            <a:r>
              <a:rPr lang="en-GB" sz="2400" dirty="0" smtClean="0"/>
              <a:t>and </a:t>
            </a:r>
            <a:r>
              <a:rPr lang="en-GB" sz="2400" dirty="0" err="1" smtClean="0"/>
              <a:t>atract</a:t>
            </a:r>
            <a:r>
              <a:rPr lang="en-GB" sz="2400" dirty="0" smtClean="0"/>
              <a:t> young </a:t>
            </a:r>
            <a:r>
              <a:rPr lang="en-GB" sz="2400" dirty="0"/>
              <a:t>people in a rural area</a:t>
            </a:r>
            <a:endParaRPr lang="nb-NO" sz="2400" dirty="0"/>
          </a:p>
          <a:p>
            <a:pPr marL="0" indent="0">
              <a:buNone/>
            </a:pPr>
            <a:endParaRPr lang="en-GB" sz="2400" dirty="0" smtClean="0"/>
          </a:p>
          <a:p>
            <a:pPr marL="0" indent="0">
              <a:buNone/>
            </a:pPr>
            <a:r>
              <a:rPr lang="en-GB" sz="2400" dirty="0" err="1" smtClean="0"/>
              <a:t>Sagene</a:t>
            </a:r>
            <a:r>
              <a:rPr lang="en-GB" sz="2400" dirty="0" smtClean="0"/>
              <a:t>/Oslo: 40.000/600.000</a:t>
            </a:r>
          </a:p>
          <a:p>
            <a:pPr marL="0" indent="0">
              <a:buNone/>
            </a:pPr>
            <a:r>
              <a:rPr lang="en-GB" sz="2400" dirty="0" smtClean="0"/>
              <a:t>Focus </a:t>
            </a:r>
            <a:r>
              <a:rPr lang="en-GB" sz="2400" dirty="0"/>
              <a:t>on </a:t>
            </a:r>
            <a:r>
              <a:rPr lang="en-GB" sz="2400" dirty="0" smtClean="0"/>
              <a:t>social </a:t>
            </a:r>
            <a:r>
              <a:rPr lang="en-GB" sz="2400" dirty="0"/>
              <a:t>inclusion </a:t>
            </a:r>
            <a:r>
              <a:rPr lang="en-GB" sz="2400" dirty="0" smtClean="0"/>
              <a:t>and employment in a multicultural  </a:t>
            </a:r>
            <a:r>
              <a:rPr lang="en-GB" sz="2400" dirty="0"/>
              <a:t>district </a:t>
            </a:r>
            <a:r>
              <a:rPr lang="en-GB" sz="2400" dirty="0" smtClean="0"/>
              <a:t>of the capital Oslo  </a:t>
            </a:r>
            <a:endParaRPr lang="nb-NO" sz="2400" dirty="0"/>
          </a:p>
          <a:p>
            <a:endParaRPr lang="nb-NO" dirty="0"/>
          </a:p>
        </p:txBody>
      </p:sp>
    </p:spTree>
    <p:extLst>
      <p:ext uri="{BB962C8B-B14F-4D97-AF65-F5344CB8AC3E}">
        <p14:creationId xmlns:p14="http://schemas.microsoft.com/office/powerpoint/2010/main" val="3395558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Kristiansand </a:t>
            </a:r>
            <a:r>
              <a:rPr lang="nb-NO" b="1" dirty="0" err="1" smtClean="0"/>
              <a:t>municipality</a:t>
            </a:r>
            <a:endParaRPr lang="nb-NO" b="1" dirty="0"/>
          </a:p>
        </p:txBody>
      </p:sp>
      <p:sp>
        <p:nvSpPr>
          <p:cNvPr id="3" name="Plassholder for innhold 2"/>
          <p:cNvSpPr>
            <a:spLocks noGrp="1"/>
          </p:cNvSpPr>
          <p:nvPr>
            <p:ph sz="half" idx="1"/>
          </p:nvPr>
        </p:nvSpPr>
        <p:spPr/>
        <p:txBody>
          <a:bodyPr>
            <a:normAutofit/>
          </a:bodyPr>
          <a:lstStyle/>
          <a:p>
            <a:r>
              <a:rPr lang="en-GB" sz="2400" dirty="0" smtClean="0"/>
              <a:t>Biggest city in Southern Norway</a:t>
            </a:r>
          </a:p>
          <a:p>
            <a:r>
              <a:rPr lang="en-GB" sz="2400" dirty="0" smtClean="0"/>
              <a:t>Administrative, business and university centre</a:t>
            </a:r>
          </a:p>
          <a:p>
            <a:r>
              <a:rPr lang="en-GB" sz="2400" dirty="0" smtClean="0"/>
              <a:t>87 </a:t>
            </a:r>
            <a:r>
              <a:rPr lang="en-GB" sz="2400" dirty="0"/>
              <a:t>000 </a:t>
            </a:r>
            <a:r>
              <a:rPr lang="en-GB" sz="2400" dirty="0" smtClean="0"/>
              <a:t>inhabitants</a:t>
            </a:r>
            <a:endParaRPr lang="nb-NO" sz="2400" dirty="0"/>
          </a:p>
          <a:p>
            <a:r>
              <a:rPr lang="en-GB" sz="2400" dirty="0" smtClean="0"/>
              <a:t>Large number of companies related to the oil industry </a:t>
            </a:r>
          </a:p>
          <a:p>
            <a:r>
              <a:rPr lang="en-GB" sz="2400" dirty="0" smtClean="0"/>
              <a:t>Recently affected by decline in oil sector prices and jobs</a:t>
            </a:r>
          </a:p>
          <a:p>
            <a:endParaRPr lang="nb-NO" sz="2400" dirty="0"/>
          </a:p>
        </p:txBody>
      </p:sp>
      <p:pic>
        <p:nvPicPr>
          <p:cNvPr id="5" name="Plassholder for innhold 4" descr="C:\Users\754lsc\Desktop\EØS Spania\4336_Flyfotonodeviga_0002.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628800"/>
            <a:ext cx="4038600" cy="3576210"/>
          </a:xfrm>
          <a:prstGeom prst="rect">
            <a:avLst/>
          </a:prstGeom>
          <a:noFill/>
          <a:ln>
            <a:noFill/>
          </a:ln>
        </p:spPr>
      </p:pic>
    </p:spTree>
    <p:extLst>
      <p:ext uri="{BB962C8B-B14F-4D97-AF65-F5344CB8AC3E}">
        <p14:creationId xmlns:p14="http://schemas.microsoft.com/office/powerpoint/2010/main" val="727873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b="1" dirty="0" smtClean="0"/>
              <a:t>Kristiansand: Key </a:t>
            </a:r>
            <a:r>
              <a:rPr lang="nb-NO" b="1" dirty="0" err="1" smtClean="0"/>
              <a:t>challenges</a:t>
            </a:r>
            <a:endParaRPr lang="nb-NO" b="1" dirty="0"/>
          </a:p>
        </p:txBody>
      </p:sp>
      <p:sp>
        <p:nvSpPr>
          <p:cNvPr id="3" name="Plassholder for innhold 2"/>
          <p:cNvSpPr>
            <a:spLocks noGrp="1"/>
          </p:cNvSpPr>
          <p:nvPr>
            <p:ph idx="1"/>
          </p:nvPr>
        </p:nvSpPr>
        <p:spPr>
          <a:xfrm>
            <a:off x="457200" y="1340768"/>
            <a:ext cx="8229600" cy="4785395"/>
          </a:xfrm>
        </p:spPr>
        <p:txBody>
          <a:bodyPr>
            <a:noAutofit/>
          </a:bodyPr>
          <a:lstStyle/>
          <a:p>
            <a:pPr marL="0" indent="0">
              <a:buNone/>
            </a:pPr>
            <a:r>
              <a:rPr lang="en-GB" sz="2400" b="1" dirty="0" smtClean="0"/>
              <a:t>Overall challenges: traditional region</a:t>
            </a:r>
            <a:endParaRPr lang="nb-NO" sz="2400" dirty="0"/>
          </a:p>
          <a:p>
            <a:pPr marL="0" indent="0">
              <a:buNone/>
            </a:pPr>
            <a:r>
              <a:rPr lang="en-GB" sz="2400" dirty="0" err="1" smtClean="0"/>
              <a:t>Agder</a:t>
            </a:r>
            <a:r>
              <a:rPr lang="en-GB" sz="2400" dirty="0" smtClean="0"/>
              <a:t> region in </a:t>
            </a:r>
            <a:r>
              <a:rPr lang="en-GB" sz="2400" dirty="0"/>
              <a:t>the south of </a:t>
            </a:r>
            <a:r>
              <a:rPr lang="en-GB" sz="2400" dirty="0" smtClean="0"/>
              <a:t>Norway: conservative region</a:t>
            </a:r>
          </a:p>
          <a:p>
            <a:pPr marL="0" indent="0">
              <a:buNone/>
            </a:pPr>
            <a:r>
              <a:rPr lang="en-GB" sz="2400" dirty="0" smtClean="0"/>
              <a:t>Kristiansand: Least </a:t>
            </a:r>
            <a:r>
              <a:rPr lang="en-GB" sz="2400" dirty="0"/>
              <a:t>equal of </a:t>
            </a:r>
            <a:r>
              <a:rPr lang="en-GB" sz="2400" dirty="0" smtClean="0"/>
              <a:t>5 biggest N. cities, but the </a:t>
            </a:r>
            <a:r>
              <a:rPr lang="en-GB" sz="2400" dirty="0"/>
              <a:t>most equal </a:t>
            </a:r>
            <a:r>
              <a:rPr lang="en-GB" sz="2400" dirty="0" smtClean="0"/>
              <a:t>in the </a:t>
            </a:r>
            <a:r>
              <a:rPr lang="en-GB" sz="2400" dirty="0" err="1" smtClean="0"/>
              <a:t>Agder</a:t>
            </a:r>
            <a:r>
              <a:rPr lang="en-GB" sz="2400" dirty="0" smtClean="0"/>
              <a:t> region</a:t>
            </a:r>
          </a:p>
          <a:p>
            <a:pPr marL="0" indent="0">
              <a:buNone/>
            </a:pPr>
            <a:r>
              <a:rPr lang="en-GB" sz="2400" b="1" dirty="0" smtClean="0"/>
              <a:t>Specific challenges</a:t>
            </a:r>
            <a:endParaRPr lang="nb-NO" sz="2400" dirty="0"/>
          </a:p>
          <a:p>
            <a:pPr>
              <a:buFontTx/>
              <a:buChar char="-"/>
            </a:pPr>
            <a:r>
              <a:rPr lang="en-GB" sz="2400" dirty="0" smtClean="0"/>
              <a:t>38% of women work part-time. Some voluntarily, some not</a:t>
            </a:r>
          </a:p>
          <a:p>
            <a:pPr>
              <a:buFontTx/>
              <a:buChar char="-"/>
            </a:pPr>
            <a:r>
              <a:rPr lang="en-GB" sz="2400" dirty="0" smtClean="0"/>
              <a:t>Many women do not have  paid work </a:t>
            </a:r>
            <a:r>
              <a:rPr lang="en-GB" sz="2400" dirty="0"/>
              <a:t>at all. </a:t>
            </a:r>
            <a:endParaRPr lang="en-GB" sz="2400" dirty="0" smtClean="0"/>
          </a:p>
          <a:p>
            <a:pPr>
              <a:buFontTx/>
              <a:buChar char="-"/>
            </a:pPr>
            <a:r>
              <a:rPr lang="en-GB" sz="2400" dirty="0" smtClean="0"/>
              <a:t>Women/men </a:t>
            </a:r>
            <a:r>
              <a:rPr lang="en-GB" sz="2400" dirty="0"/>
              <a:t>have </a:t>
            </a:r>
            <a:r>
              <a:rPr lang="en-GB" sz="2400" dirty="0" smtClean="0"/>
              <a:t>lower </a:t>
            </a:r>
            <a:r>
              <a:rPr lang="en-GB" sz="2400" dirty="0"/>
              <a:t>educational level </a:t>
            </a:r>
            <a:r>
              <a:rPr lang="en-GB" sz="2400" dirty="0" smtClean="0"/>
              <a:t>than other cities</a:t>
            </a:r>
            <a:r>
              <a:rPr lang="en-GB" sz="2400" dirty="0"/>
              <a:t>. </a:t>
            </a:r>
            <a:r>
              <a:rPr lang="en-GB" sz="2400" dirty="0" smtClean="0"/>
              <a:t> </a:t>
            </a:r>
            <a:endParaRPr lang="nb-NO" sz="2400" dirty="0"/>
          </a:p>
          <a:p>
            <a:pPr>
              <a:buFontTx/>
              <a:buChar char="-"/>
            </a:pPr>
            <a:r>
              <a:rPr lang="en-GB" sz="2400" dirty="0" smtClean="0"/>
              <a:t>Education/labour life more gender divided than other cities. </a:t>
            </a:r>
          </a:p>
          <a:p>
            <a:pPr>
              <a:buFontTx/>
              <a:buChar char="-"/>
            </a:pPr>
            <a:r>
              <a:rPr lang="en-GB" sz="2400" dirty="0" smtClean="0"/>
              <a:t>Men: mainly management </a:t>
            </a:r>
            <a:r>
              <a:rPr lang="en-GB" sz="2400" dirty="0"/>
              <a:t>and technical </a:t>
            </a:r>
            <a:r>
              <a:rPr lang="en-GB" sz="2400" dirty="0" smtClean="0"/>
              <a:t>professions - in   </a:t>
            </a:r>
            <a:r>
              <a:rPr lang="en-GB" sz="2400" dirty="0"/>
              <a:t>private sector, </a:t>
            </a:r>
            <a:r>
              <a:rPr lang="en-GB" sz="2400" dirty="0" err="1" smtClean="0"/>
              <a:t>women:care</a:t>
            </a:r>
            <a:r>
              <a:rPr lang="en-GB" sz="2400" dirty="0" smtClean="0"/>
              <a:t> and education - in public </a:t>
            </a:r>
            <a:r>
              <a:rPr lang="en-GB" sz="2400" dirty="0"/>
              <a:t>sector. </a:t>
            </a:r>
            <a:endParaRPr lang="nb-NO" sz="2400" dirty="0"/>
          </a:p>
        </p:txBody>
      </p:sp>
    </p:spTree>
    <p:extLst>
      <p:ext uri="{BB962C8B-B14F-4D97-AF65-F5344CB8AC3E}">
        <p14:creationId xmlns:p14="http://schemas.microsoft.com/office/powerpoint/2010/main" val="4216862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smtClean="0"/>
              <a:t>Kristiansand</a:t>
            </a:r>
            <a:r>
              <a:rPr lang="nb-NO" b="1" dirty="0" smtClean="0"/>
              <a:t>: Initiatives</a:t>
            </a:r>
            <a:endParaRPr lang="nb-NO" b="1" dirty="0"/>
          </a:p>
        </p:txBody>
      </p:sp>
      <p:sp>
        <p:nvSpPr>
          <p:cNvPr id="3" name="Plassholder for innhold 2"/>
          <p:cNvSpPr>
            <a:spLocks noGrp="1"/>
          </p:cNvSpPr>
          <p:nvPr>
            <p:ph idx="1"/>
          </p:nvPr>
        </p:nvSpPr>
        <p:spPr/>
        <p:txBody>
          <a:bodyPr>
            <a:normAutofit lnSpcReduction="10000"/>
          </a:bodyPr>
          <a:lstStyle/>
          <a:p>
            <a:r>
              <a:rPr lang="en-GB" sz="2400" dirty="0" smtClean="0"/>
              <a:t>Elaboration </a:t>
            </a:r>
            <a:r>
              <a:rPr lang="en-GB" sz="2400" dirty="0"/>
              <a:t>of a municipal and strategy for equality, inclusion and diversity 2015-2022</a:t>
            </a:r>
            <a:endParaRPr lang="nb-NO" sz="2400" dirty="0"/>
          </a:p>
          <a:p>
            <a:r>
              <a:rPr lang="en-GB" sz="2400" dirty="0"/>
              <a:t>Participating in the regional strategy for equality, inclusion and diversity 2015-2027</a:t>
            </a:r>
            <a:endParaRPr lang="nb-NO" sz="2400" dirty="0"/>
          </a:p>
          <a:p>
            <a:r>
              <a:rPr lang="en-GB" sz="2400" dirty="0"/>
              <a:t>Gender mainstreaming - equality is every leader’s responsibility</a:t>
            </a:r>
            <a:endParaRPr lang="nb-NO" sz="2400" dirty="0"/>
          </a:p>
          <a:p>
            <a:r>
              <a:rPr lang="nb-NO" sz="2400" dirty="0" err="1" smtClean="0"/>
              <a:t>Developing</a:t>
            </a:r>
            <a:r>
              <a:rPr lang="nb-NO" sz="2400" dirty="0" smtClean="0"/>
              <a:t> a full time </a:t>
            </a:r>
            <a:r>
              <a:rPr lang="nb-NO" sz="2400" dirty="0" err="1" smtClean="0"/>
              <a:t>culture</a:t>
            </a:r>
            <a:r>
              <a:rPr lang="nb-NO" sz="2400" dirty="0" smtClean="0"/>
              <a:t> – for </a:t>
            </a:r>
            <a:r>
              <a:rPr lang="nb-NO" sz="2400" dirty="0" err="1" smtClean="0"/>
              <a:t>several</a:t>
            </a:r>
            <a:r>
              <a:rPr lang="nb-NO" sz="2400" dirty="0" smtClean="0"/>
              <a:t> </a:t>
            </a:r>
            <a:r>
              <a:rPr lang="nb-NO" sz="2400" dirty="0" err="1" smtClean="0"/>
              <a:t>reasons</a:t>
            </a:r>
            <a:endParaRPr lang="nb-NO" sz="2400" dirty="0" smtClean="0"/>
          </a:p>
          <a:p>
            <a:pPr lvl="1"/>
            <a:r>
              <a:rPr lang="en-GB" sz="2000" dirty="0" smtClean="0"/>
              <a:t>Wanted part time for some means unwanted part time for others </a:t>
            </a:r>
          </a:p>
          <a:p>
            <a:pPr lvl="1"/>
            <a:r>
              <a:rPr lang="en-GB" sz="2000" dirty="0" smtClean="0"/>
              <a:t>Difficult to recruit young women and men to part time jobs </a:t>
            </a:r>
          </a:p>
          <a:p>
            <a:pPr lvl="1"/>
            <a:r>
              <a:rPr lang="en-GB" sz="2000" dirty="0" smtClean="0"/>
              <a:t>Full </a:t>
            </a:r>
            <a:r>
              <a:rPr lang="en-GB" sz="2000" dirty="0"/>
              <a:t>time </a:t>
            </a:r>
            <a:r>
              <a:rPr lang="en-GB" sz="2000" dirty="0" smtClean="0"/>
              <a:t>improves continuity for users/quality of service </a:t>
            </a:r>
          </a:p>
          <a:p>
            <a:pPr lvl="1"/>
            <a:r>
              <a:rPr lang="en-GB" sz="2000" dirty="0" smtClean="0"/>
              <a:t>Full time staff more involved </a:t>
            </a:r>
            <a:r>
              <a:rPr lang="en-GB" sz="2000" dirty="0"/>
              <a:t>in </a:t>
            </a:r>
            <a:r>
              <a:rPr lang="en-GB" sz="2000" dirty="0" smtClean="0"/>
              <a:t>the job and in capacity </a:t>
            </a:r>
            <a:r>
              <a:rPr lang="en-GB" sz="2000" dirty="0"/>
              <a:t>building </a:t>
            </a:r>
            <a:endParaRPr lang="en-GB" sz="2000" dirty="0" smtClean="0"/>
          </a:p>
          <a:p>
            <a:pPr lvl="1"/>
            <a:r>
              <a:rPr lang="en-GB" sz="2000" dirty="0" smtClean="0"/>
              <a:t>More elderly people means we need all the work force </a:t>
            </a:r>
            <a:endParaRPr lang="nb-NO" sz="2000" b="1" dirty="0"/>
          </a:p>
          <a:p>
            <a:endParaRPr lang="nb-NO" sz="2400" dirty="0" smtClean="0"/>
          </a:p>
          <a:p>
            <a:endParaRPr lang="nb-NO" dirty="0"/>
          </a:p>
          <a:p>
            <a:endParaRPr lang="nb-NO" dirty="0"/>
          </a:p>
        </p:txBody>
      </p:sp>
    </p:spTree>
    <p:extLst>
      <p:ext uri="{BB962C8B-B14F-4D97-AF65-F5344CB8AC3E}">
        <p14:creationId xmlns:p14="http://schemas.microsoft.com/office/powerpoint/2010/main" val="4143945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Gran </a:t>
            </a:r>
            <a:r>
              <a:rPr lang="nb-NO" b="1" dirty="0" err="1" smtClean="0"/>
              <a:t>muncipality</a:t>
            </a:r>
            <a:endParaRPr lang="nb-NO" b="1" dirty="0"/>
          </a:p>
        </p:txBody>
      </p:sp>
      <p:sp>
        <p:nvSpPr>
          <p:cNvPr id="3" name="Plassholder for innhold 2"/>
          <p:cNvSpPr>
            <a:spLocks noGrp="1"/>
          </p:cNvSpPr>
          <p:nvPr>
            <p:ph sz="half" idx="1"/>
          </p:nvPr>
        </p:nvSpPr>
        <p:spPr/>
        <p:txBody>
          <a:bodyPr>
            <a:normAutofit fontScale="85000" lnSpcReduction="20000"/>
          </a:bodyPr>
          <a:lstStyle/>
          <a:p>
            <a:r>
              <a:rPr lang="en-GB" dirty="0" smtClean="0"/>
              <a:t>Rural municipality, 60 km. north of Oslo</a:t>
            </a:r>
          </a:p>
          <a:p>
            <a:r>
              <a:rPr lang="en-GB" dirty="0" smtClean="0"/>
              <a:t>14.000 inhabitants</a:t>
            </a:r>
          </a:p>
          <a:p>
            <a:r>
              <a:rPr lang="en-GB" dirty="0" smtClean="0"/>
              <a:t>Long </a:t>
            </a:r>
            <a:r>
              <a:rPr lang="en-GB" dirty="0"/>
              <a:t>traditions in agriculture and </a:t>
            </a:r>
            <a:r>
              <a:rPr lang="en-GB" dirty="0" smtClean="0"/>
              <a:t>forestry</a:t>
            </a:r>
          </a:p>
          <a:p>
            <a:r>
              <a:rPr lang="en-GB" dirty="0" smtClean="0"/>
              <a:t>6</a:t>
            </a:r>
            <a:r>
              <a:rPr lang="en-GB" dirty="0"/>
              <a:t>% of the population engaged in </a:t>
            </a:r>
            <a:r>
              <a:rPr lang="en-GB" dirty="0" smtClean="0"/>
              <a:t>farming, 16% in industry/construction, 78% in </a:t>
            </a:r>
            <a:r>
              <a:rPr lang="en-GB" dirty="0"/>
              <a:t>commerce and </a:t>
            </a:r>
            <a:r>
              <a:rPr lang="en-GB" dirty="0" smtClean="0"/>
              <a:t>services</a:t>
            </a:r>
          </a:p>
          <a:p>
            <a:r>
              <a:rPr lang="en-GB" dirty="0" smtClean="0"/>
              <a:t>2000 </a:t>
            </a:r>
            <a:r>
              <a:rPr lang="en-GB" dirty="0"/>
              <a:t>persons, work outside Gran, half of them </a:t>
            </a:r>
            <a:r>
              <a:rPr lang="en-GB" dirty="0" smtClean="0"/>
              <a:t>in Oslo</a:t>
            </a:r>
            <a:r>
              <a:rPr lang="en-GB" dirty="0"/>
              <a:t>, </a:t>
            </a:r>
            <a:r>
              <a:rPr lang="en-GB" dirty="0" smtClean="0"/>
              <a:t>the </a:t>
            </a:r>
            <a:r>
              <a:rPr lang="en-GB" dirty="0"/>
              <a:t>rest </a:t>
            </a:r>
            <a:r>
              <a:rPr lang="en-GB" dirty="0" smtClean="0"/>
              <a:t>in neighbour </a:t>
            </a:r>
            <a:r>
              <a:rPr lang="en-GB" dirty="0"/>
              <a:t>communities.</a:t>
            </a:r>
            <a:endParaRPr lang="nb-NO" dirty="0"/>
          </a:p>
          <a:p>
            <a:pPr marL="0" indent="0">
              <a:buNone/>
            </a:pPr>
            <a:endParaRPr lang="nb-NO" dirty="0"/>
          </a:p>
        </p:txBody>
      </p:sp>
      <p:pic>
        <p:nvPicPr>
          <p:cNvPr id="5" name="Plassholder for innhold 3"/>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988840"/>
            <a:ext cx="4038600" cy="3600399"/>
          </a:xfrm>
          <a:prstGeom prst="rect">
            <a:avLst/>
          </a:prstGeom>
        </p:spPr>
      </p:pic>
    </p:spTree>
    <p:extLst>
      <p:ext uri="{BB962C8B-B14F-4D97-AF65-F5344CB8AC3E}">
        <p14:creationId xmlns:p14="http://schemas.microsoft.com/office/powerpoint/2010/main" val="616407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Gran: Key </a:t>
            </a:r>
            <a:r>
              <a:rPr lang="nb-NO" b="1" dirty="0" err="1" smtClean="0"/>
              <a:t>challenges</a:t>
            </a:r>
            <a:endParaRPr lang="nb-NO" b="1" dirty="0"/>
          </a:p>
        </p:txBody>
      </p:sp>
      <p:sp>
        <p:nvSpPr>
          <p:cNvPr id="3" name="Plassholder for innhold 2"/>
          <p:cNvSpPr>
            <a:spLocks noGrp="1"/>
          </p:cNvSpPr>
          <p:nvPr>
            <p:ph idx="1"/>
          </p:nvPr>
        </p:nvSpPr>
        <p:spPr/>
        <p:txBody>
          <a:bodyPr>
            <a:normAutofit fontScale="85000" lnSpcReduction="10000"/>
          </a:bodyPr>
          <a:lstStyle/>
          <a:p>
            <a:pPr marL="0" indent="0">
              <a:buNone/>
            </a:pPr>
            <a:r>
              <a:rPr lang="en-GB" sz="2600" b="1" dirty="0" smtClean="0"/>
              <a:t>General challenge – typical for small rural municipalities</a:t>
            </a:r>
          </a:p>
          <a:p>
            <a:pPr marL="0" indent="0">
              <a:buNone/>
            </a:pPr>
            <a:r>
              <a:rPr lang="en-GB" sz="2600" dirty="0" smtClean="0"/>
              <a:t>Elderly population – as many small rural municipalities. </a:t>
            </a:r>
          </a:p>
          <a:p>
            <a:pPr marL="0" indent="0">
              <a:buNone/>
            </a:pPr>
            <a:r>
              <a:rPr lang="en-GB" sz="2600" dirty="0" smtClean="0"/>
              <a:t>Not sustainable  with regard to demography/economy </a:t>
            </a:r>
          </a:p>
          <a:p>
            <a:pPr marL="0" indent="0">
              <a:buNone/>
            </a:pPr>
            <a:r>
              <a:rPr lang="en-GB" sz="2600" dirty="0" smtClean="0"/>
              <a:t>Lower educational than </a:t>
            </a:r>
            <a:r>
              <a:rPr lang="en-GB" sz="2600" dirty="0"/>
              <a:t>in Oslo and </a:t>
            </a:r>
            <a:r>
              <a:rPr lang="en-GB" sz="2600" dirty="0" smtClean="0"/>
              <a:t>Kristiansand</a:t>
            </a:r>
          </a:p>
          <a:p>
            <a:pPr marL="0" indent="0">
              <a:buNone/>
            </a:pPr>
            <a:endParaRPr lang="en-GB" sz="2600" dirty="0"/>
          </a:p>
          <a:p>
            <a:pPr marL="0" indent="0">
              <a:buNone/>
            </a:pPr>
            <a:r>
              <a:rPr lang="en-GB" sz="2600" b="1" dirty="0" smtClean="0"/>
              <a:t>Specific challenges</a:t>
            </a:r>
          </a:p>
          <a:p>
            <a:pPr>
              <a:buFontTx/>
              <a:buChar char="-"/>
            </a:pPr>
            <a:r>
              <a:rPr lang="en-GB" sz="2600" dirty="0" smtClean="0"/>
              <a:t>Gran needs </a:t>
            </a:r>
            <a:r>
              <a:rPr lang="en-GB" sz="2600" dirty="0"/>
              <a:t>to </a:t>
            </a:r>
            <a:r>
              <a:rPr lang="en-GB" sz="2600" dirty="0" smtClean="0"/>
              <a:t>keep </a:t>
            </a:r>
            <a:r>
              <a:rPr lang="en-GB" sz="2600" dirty="0"/>
              <a:t>and attract young </a:t>
            </a:r>
            <a:r>
              <a:rPr lang="en-GB" sz="2600" dirty="0" smtClean="0"/>
              <a:t>people as </a:t>
            </a:r>
            <a:r>
              <a:rPr lang="en-GB" sz="2600" dirty="0"/>
              <a:t>a basis for a sustainable </a:t>
            </a:r>
            <a:r>
              <a:rPr lang="en-GB" sz="2600" dirty="0" smtClean="0"/>
              <a:t>LG economy/labour market – with </a:t>
            </a:r>
            <a:r>
              <a:rPr lang="en-GB" sz="2600" dirty="0"/>
              <a:t>higher </a:t>
            </a:r>
            <a:r>
              <a:rPr lang="en-GB" sz="2600" dirty="0" smtClean="0"/>
              <a:t>education. </a:t>
            </a:r>
            <a:endParaRPr lang="nb-NO" sz="2600" dirty="0"/>
          </a:p>
          <a:p>
            <a:r>
              <a:rPr lang="en-GB" sz="2600" dirty="0" smtClean="0"/>
              <a:t>Young people want children, kindergartens, schools, other public services, facilities for culture/sports + flexible working hours</a:t>
            </a:r>
          </a:p>
          <a:p>
            <a:r>
              <a:rPr lang="en-GB" sz="2600" dirty="0" smtClean="0"/>
              <a:t>Advantage 1: price of house/garden= tiny apartment in Oslo </a:t>
            </a:r>
          </a:p>
          <a:p>
            <a:r>
              <a:rPr lang="en-GB" sz="2600" dirty="0" smtClean="0"/>
              <a:t>Advantage 2: 60 km. from Oslo, easy to </a:t>
            </a:r>
            <a:r>
              <a:rPr lang="en-GB" sz="2600" dirty="0" err="1" smtClean="0"/>
              <a:t>commute+work</a:t>
            </a:r>
            <a:r>
              <a:rPr lang="en-GB" sz="2600" dirty="0" smtClean="0"/>
              <a:t> from home</a:t>
            </a:r>
            <a:endParaRPr lang="en-GB" sz="2400" dirty="0"/>
          </a:p>
        </p:txBody>
      </p:sp>
    </p:spTree>
    <p:extLst>
      <p:ext uri="{BB962C8B-B14F-4D97-AF65-F5344CB8AC3E}">
        <p14:creationId xmlns:p14="http://schemas.microsoft.com/office/powerpoint/2010/main" val="1038975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Gran: Initiatives</a:t>
            </a:r>
            <a:endParaRPr lang="nb-NO" b="1" dirty="0"/>
          </a:p>
        </p:txBody>
      </p:sp>
      <p:sp>
        <p:nvSpPr>
          <p:cNvPr id="3" name="Plassholder for innhold 2"/>
          <p:cNvSpPr>
            <a:spLocks noGrp="1"/>
          </p:cNvSpPr>
          <p:nvPr>
            <p:ph idx="1"/>
          </p:nvPr>
        </p:nvSpPr>
        <p:spPr/>
        <p:txBody>
          <a:bodyPr>
            <a:normAutofit fontScale="85000" lnSpcReduction="20000"/>
          </a:bodyPr>
          <a:lstStyle/>
          <a:p>
            <a:pPr lvl="0"/>
            <a:r>
              <a:rPr lang="en-GB" dirty="0"/>
              <a:t>Gran ensures kindergarten </a:t>
            </a:r>
            <a:r>
              <a:rPr lang="en-GB" dirty="0" smtClean="0"/>
              <a:t>1-6 years for </a:t>
            </a:r>
            <a:r>
              <a:rPr lang="en-GB" dirty="0"/>
              <a:t>all </a:t>
            </a:r>
            <a:r>
              <a:rPr lang="en-GB" dirty="0" smtClean="0"/>
              <a:t>children </a:t>
            </a:r>
            <a:endParaRPr lang="nb-NO" dirty="0"/>
          </a:p>
          <a:p>
            <a:pPr lvl="0"/>
            <a:r>
              <a:rPr lang="en-GB" dirty="0"/>
              <a:t>Gran has 16 kindergartens, 9 private and 7 public</a:t>
            </a:r>
            <a:endParaRPr lang="nb-NO" dirty="0"/>
          </a:p>
          <a:p>
            <a:pPr lvl="0"/>
            <a:r>
              <a:rPr lang="en-GB" dirty="0"/>
              <a:t>Private kindergartens </a:t>
            </a:r>
            <a:r>
              <a:rPr lang="en-GB" dirty="0" smtClean="0"/>
              <a:t>have public </a:t>
            </a:r>
            <a:r>
              <a:rPr lang="en-GB" dirty="0"/>
              <a:t>support and are supervised by the municipality. </a:t>
            </a:r>
            <a:endParaRPr lang="nb-NO" dirty="0"/>
          </a:p>
          <a:p>
            <a:pPr lvl="0"/>
            <a:r>
              <a:rPr lang="en-GB" dirty="0"/>
              <a:t>Services after school is still a challenge. </a:t>
            </a:r>
            <a:endParaRPr lang="nb-NO" dirty="0"/>
          </a:p>
          <a:p>
            <a:pPr lvl="0"/>
            <a:r>
              <a:rPr lang="en-GB" dirty="0"/>
              <a:t>All schools have activities before and after school for pupils 6-10 years, </a:t>
            </a:r>
            <a:r>
              <a:rPr lang="en-GB" dirty="0" smtClean="0"/>
              <a:t>07.00-16.30 </a:t>
            </a:r>
          </a:p>
          <a:p>
            <a:pPr lvl="0"/>
            <a:r>
              <a:rPr lang="en-GB" dirty="0" smtClean="0"/>
              <a:t>Parents </a:t>
            </a:r>
            <a:r>
              <a:rPr lang="en-GB" dirty="0"/>
              <a:t>pay for the number of hours they need – </a:t>
            </a:r>
            <a:r>
              <a:rPr lang="en-GB" dirty="0" smtClean="0"/>
              <a:t>expensive. 27 </a:t>
            </a:r>
            <a:r>
              <a:rPr lang="en-GB" dirty="0"/>
              <a:t>hours a week costs 377 Euro a month.</a:t>
            </a:r>
            <a:endParaRPr lang="nb-NO" dirty="0"/>
          </a:p>
          <a:p>
            <a:pPr lvl="0"/>
            <a:r>
              <a:rPr lang="en-GB" dirty="0"/>
              <a:t>Few parents want full time, many buy extra hours when they need it. </a:t>
            </a:r>
            <a:endParaRPr lang="nb-NO" dirty="0"/>
          </a:p>
          <a:p>
            <a:endParaRPr lang="nb-NO" dirty="0"/>
          </a:p>
        </p:txBody>
      </p:sp>
    </p:spTree>
    <p:extLst>
      <p:ext uri="{BB962C8B-B14F-4D97-AF65-F5344CB8AC3E}">
        <p14:creationId xmlns:p14="http://schemas.microsoft.com/office/powerpoint/2010/main" val="1020160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Sagene </a:t>
            </a:r>
            <a:r>
              <a:rPr lang="nb-NO" b="1" dirty="0" err="1" smtClean="0"/>
              <a:t>district</a:t>
            </a:r>
            <a:r>
              <a:rPr lang="nb-NO" b="1" dirty="0" smtClean="0"/>
              <a:t> in Oslo</a:t>
            </a:r>
            <a:endParaRPr lang="nb-NO" b="1" dirty="0"/>
          </a:p>
        </p:txBody>
      </p:sp>
      <p:sp>
        <p:nvSpPr>
          <p:cNvPr id="3" name="Plassholder for innhold 2"/>
          <p:cNvSpPr>
            <a:spLocks noGrp="1"/>
          </p:cNvSpPr>
          <p:nvPr>
            <p:ph sz="half" idx="1"/>
          </p:nvPr>
        </p:nvSpPr>
        <p:spPr>
          <a:xfrm>
            <a:off x="457200" y="1412776"/>
            <a:ext cx="4038600" cy="4713387"/>
          </a:xfrm>
        </p:spPr>
        <p:txBody>
          <a:bodyPr>
            <a:normAutofit fontScale="70000" lnSpcReduction="20000"/>
          </a:bodyPr>
          <a:lstStyle/>
          <a:p>
            <a:r>
              <a:rPr lang="en-GB" sz="3400" dirty="0"/>
              <a:t>Oslo, the capital of Norway, </a:t>
            </a:r>
            <a:r>
              <a:rPr lang="en-GB" sz="3400" dirty="0" smtClean="0"/>
              <a:t>600.000 inhabitants</a:t>
            </a:r>
          </a:p>
          <a:p>
            <a:r>
              <a:rPr lang="en-GB" sz="3400" dirty="0" smtClean="0"/>
              <a:t>One </a:t>
            </a:r>
            <a:r>
              <a:rPr lang="en-GB" sz="3400" dirty="0"/>
              <a:t>of the 15 districts in </a:t>
            </a:r>
            <a:r>
              <a:rPr lang="en-GB" sz="3400" dirty="0" smtClean="0"/>
              <a:t>Oslo,  </a:t>
            </a:r>
            <a:r>
              <a:rPr lang="en-GB" sz="3400" dirty="0"/>
              <a:t>40.000 </a:t>
            </a:r>
            <a:r>
              <a:rPr lang="en-GB" sz="3400" dirty="0" smtClean="0"/>
              <a:t>inhabitants</a:t>
            </a:r>
          </a:p>
          <a:p>
            <a:r>
              <a:rPr lang="en-GB" sz="3400" dirty="0" smtClean="0"/>
              <a:t>Separate administration </a:t>
            </a:r>
            <a:r>
              <a:rPr lang="en-GB" sz="3400" dirty="0"/>
              <a:t>and political council. </a:t>
            </a:r>
            <a:endParaRPr lang="en-GB" sz="3400" dirty="0" smtClean="0"/>
          </a:p>
          <a:p>
            <a:r>
              <a:rPr lang="en-GB" sz="3400" dirty="0" smtClean="0"/>
              <a:t>Mixed population: middle class  + people living in the 2.400 public apartments, i.e. persons </a:t>
            </a:r>
            <a:r>
              <a:rPr lang="en-GB" sz="3400" dirty="0"/>
              <a:t>who cannot afford to </a:t>
            </a:r>
            <a:r>
              <a:rPr lang="en-GB" sz="3400" dirty="0" smtClean="0"/>
              <a:t>buy/rent open market apartments: e.g. immigrants</a:t>
            </a:r>
            <a:r>
              <a:rPr lang="en-GB" sz="3400" dirty="0"/>
              <a:t>, </a:t>
            </a:r>
            <a:r>
              <a:rPr lang="en-GB" sz="3400" dirty="0" smtClean="0"/>
              <a:t>refugees, people </a:t>
            </a:r>
            <a:r>
              <a:rPr lang="en-GB" sz="3400" dirty="0"/>
              <a:t>with </a:t>
            </a:r>
            <a:r>
              <a:rPr lang="en-GB" sz="3400" dirty="0" smtClean="0"/>
              <a:t>health/drug problems</a:t>
            </a:r>
            <a:r>
              <a:rPr lang="en-GB" sz="3400" dirty="0"/>
              <a:t>. </a:t>
            </a:r>
            <a:endParaRPr lang="nb-NO" sz="3400" dirty="0"/>
          </a:p>
          <a:p>
            <a:pPr marL="0" indent="0">
              <a:buNone/>
            </a:pPr>
            <a:endParaRPr lang="nb-NO" dirty="0"/>
          </a:p>
        </p:txBody>
      </p:sp>
      <p:pic>
        <p:nvPicPr>
          <p:cNvPr id="6" name="irc_mi" descr="http://www.utrop.no/files/get/cJ7G">
            <a:hlinkClick r:id="rId2"/>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524689"/>
            <a:ext cx="4038600" cy="2676985"/>
          </a:xfrm>
          <a:prstGeom prst="rect">
            <a:avLst/>
          </a:prstGeom>
          <a:noFill/>
          <a:ln>
            <a:noFill/>
          </a:ln>
        </p:spPr>
      </p:pic>
    </p:spTree>
    <p:extLst>
      <p:ext uri="{BB962C8B-B14F-4D97-AF65-F5344CB8AC3E}">
        <p14:creationId xmlns:p14="http://schemas.microsoft.com/office/powerpoint/2010/main" val="4208150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Sagene: Key </a:t>
            </a:r>
            <a:r>
              <a:rPr lang="nb-NO" b="1" dirty="0" err="1" smtClean="0"/>
              <a:t>challenges</a:t>
            </a:r>
            <a:endParaRPr lang="nb-NO" b="1" dirty="0"/>
          </a:p>
        </p:txBody>
      </p:sp>
      <p:sp>
        <p:nvSpPr>
          <p:cNvPr id="3" name="Plassholder for innhold 2"/>
          <p:cNvSpPr>
            <a:spLocks noGrp="1"/>
          </p:cNvSpPr>
          <p:nvPr>
            <p:ph idx="1"/>
          </p:nvPr>
        </p:nvSpPr>
        <p:spPr/>
        <p:txBody>
          <a:bodyPr>
            <a:normAutofit fontScale="92500" lnSpcReduction="20000"/>
          </a:bodyPr>
          <a:lstStyle/>
          <a:p>
            <a:r>
              <a:rPr lang="en-GB" sz="2400" dirty="0" smtClean="0"/>
              <a:t>25</a:t>
            </a:r>
            <a:r>
              <a:rPr lang="en-GB" sz="2400" dirty="0"/>
              <a:t>% </a:t>
            </a:r>
            <a:r>
              <a:rPr lang="en-GB" sz="2400" dirty="0" smtClean="0"/>
              <a:t>immigrants, mainly </a:t>
            </a:r>
            <a:r>
              <a:rPr lang="en-GB" sz="2400" dirty="0"/>
              <a:t>non-western </a:t>
            </a:r>
            <a:r>
              <a:rPr lang="en-GB" sz="2400" dirty="0" smtClean="0"/>
              <a:t>countries. Largest group is Somalia</a:t>
            </a:r>
            <a:r>
              <a:rPr lang="en-GB" sz="2400" dirty="0"/>
              <a:t>, </a:t>
            </a:r>
            <a:r>
              <a:rPr lang="en-GB" sz="2400" dirty="0" smtClean="0"/>
              <a:t>then Morocco</a:t>
            </a:r>
            <a:r>
              <a:rPr lang="en-GB" sz="2400" dirty="0"/>
              <a:t>, Algeria, Iran, </a:t>
            </a:r>
            <a:r>
              <a:rPr lang="en-GB" sz="2400" dirty="0" smtClean="0"/>
              <a:t>Iraq, Pakistan. </a:t>
            </a:r>
          </a:p>
          <a:p>
            <a:r>
              <a:rPr lang="en-GB" sz="2400" dirty="0" smtClean="0"/>
              <a:t>The big </a:t>
            </a:r>
            <a:r>
              <a:rPr lang="en-GB" sz="2400" dirty="0"/>
              <a:t>Somalian group, came as political or humanitarian refugees after year 2000, most with a very low educational level, many </a:t>
            </a:r>
            <a:r>
              <a:rPr lang="en-GB" sz="2400" dirty="0" smtClean="0"/>
              <a:t>illiterate – and depend on public houses and services </a:t>
            </a:r>
          </a:p>
          <a:p>
            <a:r>
              <a:rPr lang="en-GB" sz="2400" dirty="0" smtClean="0"/>
              <a:t>High persistent </a:t>
            </a:r>
            <a:r>
              <a:rPr lang="en-GB" sz="2400" dirty="0"/>
              <a:t>relative poverty rate for families with children,  i.e. poverty lasting more than 3 </a:t>
            </a:r>
            <a:r>
              <a:rPr lang="en-GB" sz="2400" dirty="0" smtClean="0"/>
              <a:t>years, but low absolute poverty according to international rates. </a:t>
            </a:r>
          </a:p>
          <a:p>
            <a:r>
              <a:rPr lang="en-GB" sz="2400" dirty="0" smtClean="0"/>
              <a:t>Relative and absolute </a:t>
            </a:r>
            <a:r>
              <a:rPr lang="en-GB" sz="2400" dirty="0"/>
              <a:t>poverty in Norway is closely linked to </a:t>
            </a:r>
            <a:r>
              <a:rPr lang="en-GB" sz="2400" dirty="0" smtClean="0"/>
              <a:t>unemployment, around 3-4% for </a:t>
            </a:r>
            <a:r>
              <a:rPr lang="en-GB" sz="2400" dirty="0"/>
              <a:t>adults, 7% for young </a:t>
            </a:r>
            <a:r>
              <a:rPr lang="en-GB" sz="2400" dirty="0" smtClean="0"/>
              <a:t>people. </a:t>
            </a:r>
          </a:p>
          <a:p>
            <a:r>
              <a:rPr lang="en-GB" sz="2400" dirty="0" smtClean="0"/>
              <a:t>Unemployment </a:t>
            </a:r>
            <a:r>
              <a:rPr lang="en-GB" sz="2400" dirty="0"/>
              <a:t>rate </a:t>
            </a:r>
            <a:r>
              <a:rPr lang="en-GB" sz="2400" dirty="0" smtClean="0"/>
              <a:t>higher for first </a:t>
            </a:r>
            <a:r>
              <a:rPr lang="en-GB" sz="2400" dirty="0"/>
              <a:t>and second generation of </a:t>
            </a:r>
            <a:r>
              <a:rPr lang="en-GB" sz="2400" dirty="0" smtClean="0"/>
              <a:t>immigrants</a:t>
            </a:r>
          </a:p>
          <a:p>
            <a:r>
              <a:rPr lang="en-GB" sz="2400" dirty="0" smtClean="0"/>
              <a:t>Employment </a:t>
            </a:r>
            <a:r>
              <a:rPr lang="en-GB" sz="2400" dirty="0"/>
              <a:t>rate is lower, especially for immigrant women.  </a:t>
            </a:r>
            <a:endParaRPr lang="nb-NO" sz="2400" dirty="0"/>
          </a:p>
          <a:p>
            <a:r>
              <a:rPr lang="nb-NO" sz="2400" dirty="0" smtClean="0"/>
              <a:t>Large </a:t>
            </a:r>
            <a:r>
              <a:rPr lang="nb-NO" sz="2400" dirty="0" err="1" smtClean="0"/>
              <a:t>percentage</a:t>
            </a:r>
            <a:r>
              <a:rPr lang="nb-NO" sz="2400" dirty="0" smtClean="0"/>
              <a:t> </a:t>
            </a:r>
            <a:r>
              <a:rPr lang="nb-NO" sz="2400" dirty="0" err="1" smtClean="0"/>
              <a:t>of</a:t>
            </a:r>
            <a:r>
              <a:rPr lang="nb-NO" sz="2400" dirty="0" smtClean="0"/>
              <a:t> </a:t>
            </a:r>
            <a:r>
              <a:rPr lang="nb-NO" sz="2400" dirty="0" err="1" smtClean="0"/>
              <a:t>young</a:t>
            </a:r>
            <a:r>
              <a:rPr lang="nb-NO" sz="2400" dirty="0" smtClean="0"/>
              <a:t> immigrants </a:t>
            </a:r>
            <a:r>
              <a:rPr lang="nb-NO" sz="2400" dirty="0" err="1" smtClean="0"/>
              <a:t>drop</a:t>
            </a:r>
            <a:r>
              <a:rPr lang="nb-NO" sz="2400" dirty="0" smtClean="0"/>
              <a:t> </a:t>
            </a:r>
            <a:r>
              <a:rPr lang="nb-NO" sz="2400" dirty="0" err="1" smtClean="0"/>
              <a:t>out</a:t>
            </a:r>
            <a:r>
              <a:rPr lang="nb-NO" sz="2400" dirty="0" smtClean="0"/>
              <a:t> </a:t>
            </a:r>
            <a:r>
              <a:rPr lang="nb-NO" sz="2400" dirty="0" err="1" smtClean="0"/>
              <a:t>of</a:t>
            </a:r>
            <a:r>
              <a:rPr lang="nb-NO" sz="2400" dirty="0" smtClean="0"/>
              <a:t> </a:t>
            </a:r>
            <a:r>
              <a:rPr lang="nb-NO" sz="2400" dirty="0" err="1" smtClean="0"/>
              <a:t>school</a:t>
            </a:r>
            <a:r>
              <a:rPr lang="nb-NO" sz="2400" dirty="0" smtClean="0"/>
              <a:t> – </a:t>
            </a:r>
            <a:r>
              <a:rPr lang="nb-NO" sz="2400" dirty="0" err="1" smtClean="0"/>
              <a:t>especially</a:t>
            </a:r>
            <a:r>
              <a:rPr lang="nb-NO" sz="2400" dirty="0" smtClean="0"/>
              <a:t> boys</a:t>
            </a:r>
            <a:endParaRPr lang="nb-NO" sz="2400" dirty="0"/>
          </a:p>
        </p:txBody>
      </p:sp>
    </p:spTree>
    <p:extLst>
      <p:ext uri="{BB962C8B-B14F-4D97-AF65-F5344CB8AC3E}">
        <p14:creationId xmlns:p14="http://schemas.microsoft.com/office/powerpoint/2010/main" val="2532512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b="1" dirty="0" smtClean="0"/>
              <a:t>Presentation plan</a:t>
            </a:r>
            <a:endParaRPr lang="nb-NO" b="1" dirty="0"/>
          </a:p>
        </p:txBody>
      </p:sp>
      <p:sp>
        <p:nvSpPr>
          <p:cNvPr id="4" name="Plassholder for innhold 3"/>
          <p:cNvSpPr>
            <a:spLocks noGrp="1"/>
          </p:cNvSpPr>
          <p:nvPr>
            <p:ph idx="1"/>
          </p:nvPr>
        </p:nvSpPr>
        <p:spPr/>
        <p:txBody>
          <a:bodyPr>
            <a:normAutofit/>
          </a:bodyPr>
          <a:lstStyle/>
          <a:p>
            <a:r>
              <a:rPr lang="nb-NO" sz="2400" dirty="0" smtClean="0"/>
              <a:t>Select 3 legal </a:t>
            </a:r>
            <a:r>
              <a:rPr lang="nb-NO" sz="2400" dirty="0" err="1" smtClean="0"/>
              <a:t>acts</a:t>
            </a:r>
            <a:r>
              <a:rPr lang="nb-NO" sz="2400" dirty="0" smtClean="0"/>
              <a:t>/areas </a:t>
            </a:r>
            <a:r>
              <a:rPr lang="nb-NO" sz="2400" dirty="0" err="1" smtClean="0"/>
              <a:t>that</a:t>
            </a:r>
            <a:r>
              <a:rPr lang="nb-NO" sz="2400" dirty="0" smtClean="0"/>
              <a:t> </a:t>
            </a:r>
            <a:r>
              <a:rPr lang="nb-NO" sz="2400" dirty="0" err="1" smtClean="0"/>
              <a:t>are</a:t>
            </a:r>
            <a:r>
              <a:rPr lang="nb-NO" sz="2400" dirty="0" smtClean="0"/>
              <a:t> relevant to </a:t>
            </a:r>
            <a:r>
              <a:rPr lang="nb-NO" sz="2400" dirty="0" err="1" smtClean="0"/>
              <a:t>gender</a:t>
            </a:r>
            <a:r>
              <a:rPr lang="nb-NO" sz="2400" dirty="0" smtClean="0"/>
              <a:t> </a:t>
            </a:r>
            <a:r>
              <a:rPr lang="nb-NO" sz="2400" dirty="0" err="1" smtClean="0"/>
              <a:t>equality</a:t>
            </a:r>
            <a:r>
              <a:rPr lang="nb-NO" sz="2400" dirty="0" smtClean="0"/>
              <a:t> </a:t>
            </a:r>
            <a:endParaRPr lang="nb-NO" sz="2400" dirty="0"/>
          </a:p>
          <a:p>
            <a:r>
              <a:rPr lang="nb-NO" sz="2400" dirty="0" smtClean="0"/>
              <a:t>Show </a:t>
            </a:r>
            <a:r>
              <a:rPr lang="nb-NO" sz="2400" dirty="0" err="1" smtClean="0"/>
              <a:t>how</a:t>
            </a:r>
            <a:r>
              <a:rPr lang="nb-NO" sz="2400" dirty="0" smtClean="0"/>
              <a:t> </a:t>
            </a:r>
            <a:r>
              <a:rPr lang="nb-NO" sz="2400" dirty="0" err="1" smtClean="0"/>
              <a:t>these</a:t>
            </a:r>
            <a:r>
              <a:rPr lang="nb-NO" sz="2400" dirty="0" smtClean="0"/>
              <a:t> areas </a:t>
            </a:r>
            <a:r>
              <a:rPr lang="nb-NO" sz="2400" dirty="0" err="1" smtClean="0"/>
              <a:t>are</a:t>
            </a:r>
            <a:r>
              <a:rPr lang="nb-NO" sz="2400" dirty="0" smtClean="0"/>
              <a:t> </a:t>
            </a:r>
            <a:r>
              <a:rPr lang="nb-NO" sz="2400" dirty="0" err="1" smtClean="0"/>
              <a:t>monitored</a:t>
            </a:r>
            <a:r>
              <a:rPr lang="nb-NO" sz="2400" dirty="0" smtClean="0"/>
              <a:t>/</a:t>
            </a:r>
            <a:r>
              <a:rPr lang="nb-NO" sz="2400" dirty="0" err="1" smtClean="0"/>
              <a:t>measured</a:t>
            </a:r>
            <a:r>
              <a:rPr lang="nb-NO" sz="2400" dirty="0" smtClean="0"/>
              <a:t> at </a:t>
            </a:r>
            <a:r>
              <a:rPr lang="nb-NO" sz="2400" dirty="0" err="1" smtClean="0"/>
              <a:t>the</a:t>
            </a:r>
            <a:r>
              <a:rPr lang="nb-NO" sz="2400" dirty="0" smtClean="0"/>
              <a:t> </a:t>
            </a:r>
            <a:r>
              <a:rPr lang="nb-NO" sz="2400" dirty="0" err="1" smtClean="0"/>
              <a:t>municipal</a:t>
            </a:r>
            <a:r>
              <a:rPr lang="nb-NO" sz="2400" dirty="0" smtClean="0"/>
              <a:t> </a:t>
            </a:r>
            <a:r>
              <a:rPr lang="nb-NO" sz="2400" dirty="0" err="1" smtClean="0"/>
              <a:t>level</a:t>
            </a:r>
            <a:r>
              <a:rPr lang="nb-NO" sz="2400" dirty="0" smtClean="0"/>
              <a:t> </a:t>
            </a:r>
          </a:p>
          <a:p>
            <a:r>
              <a:rPr lang="nb-NO" sz="2400" dirty="0" smtClean="0"/>
              <a:t>Select 3 different </a:t>
            </a:r>
            <a:r>
              <a:rPr lang="nb-NO" sz="2400" dirty="0" err="1" smtClean="0"/>
              <a:t>municipalities</a:t>
            </a:r>
            <a:r>
              <a:rPr lang="nb-NO" sz="2400" dirty="0" smtClean="0"/>
              <a:t> as </a:t>
            </a:r>
            <a:r>
              <a:rPr lang="nb-NO" sz="2400" dirty="0" err="1" smtClean="0"/>
              <a:t>examples</a:t>
            </a:r>
            <a:endParaRPr lang="nb-NO" sz="2400" dirty="0" smtClean="0"/>
          </a:p>
          <a:p>
            <a:r>
              <a:rPr lang="nb-NO" sz="2400" dirty="0" smtClean="0"/>
              <a:t>Show </a:t>
            </a:r>
            <a:r>
              <a:rPr lang="nb-NO" sz="2400" dirty="0" err="1" smtClean="0"/>
              <a:t>their</a:t>
            </a:r>
            <a:r>
              <a:rPr lang="nb-NO" sz="2400" dirty="0" smtClean="0"/>
              <a:t> </a:t>
            </a:r>
            <a:r>
              <a:rPr lang="nb-NO" sz="2400" dirty="0" err="1" smtClean="0"/>
              <a:t>indicators</a:t>
            </a:r>
            <a:r>
              <a:rPr lang="nb-NO" sz="2400" dirty="0" smtClean="0"/>
              <a:t>, </a:t>
            </a:r>
            <a:r>
              <a:rPr lang="nb-NO" sz="2400" dirty="0" err="1" smtClean="0"/>
              <a:t>challenges</a:t>
            </a:r>
            <a:r>
              <a:rPr lang="nb-NO" sz="2400" dirty="0" smtClean="0"/>
              <a:t> and </a:t>
            </a:r>
            <a:r>
              <a:rPr lang="nb-NO" sz="2400" dirty="0" err="1" smtClean="0"/>
              <a:t>initiatives</a:t>
            </a:r>
            <a:r>
              <a:rPr lang="nb-NO" sz="2400" dirty="0" smtClean="0"/>
              <a:t> in </a:t>
            </a:r>
            <a:r>
              <a:rPr lang="nb-NO" sz="2400" dirty="0" err="1" smtClean="0"/>
              <a:t>the</a:t>
            </a:r>
            <a:r>
              <a:rPr lang="nb-NO" sz="2400" dirty="0" smtClean="0"/>
              <a:t> 3 areas </a:t>
            </a:r>
          </a:p>
          <a:p>
            <a:r>
              <a:rPr lang="nb-NO" sz="2400" dirty="0" err="1" smtClean="0"/>
              <a:t>Describe</a:t>
            </a:r>
            <a:r>
              <a:rPr lang="nb-NO" sz="2400" dirty="0" smtClean="0"/>
              <a:t> </a:t>
            </a:r>
            <a:r>
              <a:rPr lang="nb-NO" sz="2400" dirty="0" err="1" smtClean="0"/>
              <a:t>what</a:t>
            </a:r>
            <a:r>
              <a:rPr lang="nb-NO" sz="2400" dirty="0" smtClean="0"/>
              <a:t> KS is </a:t>
            </a:r>
            <a:r>
              <a:rPr lang="nb-NO" sz="2400" dirty="0" err="1" smtClean="0"/>
              <a:t>doing</a:t>
            </a:r>
            <a:r>
              <a:rPr lang="nb-NO" sz="2400" dirty="0" smtClean="0"/>
              <a:t> at </a:t>
            </a:r>
            <a:r>
              <a:rPr lang="nb-NO" sz="2400" dirty="0" err="1" smtClean="0"/>
              <a:t>the</a:t>
            </a:r>
            <a:r>
              <a:rPr lang="nb-NO" sz="2400" dirty="0" smtClean="0"/>
              <a:t> </a:t>
            </a:r>
            <a:r>
              <a:rPr lang="nb-NO" sz="2400" dirty="0" err="1" smtClean="0"/>
              <a:t>national</a:t>
            </a:r>
            <a:r>
              <a:rPr lang="nb-NO" sz="2400" dirty="0" smtClean="0"/>
              <a:t> </a:t>
            </a:r>
            <a:r>
              <a:rPr lang="nb-NO" sz="2400" dirty="0" err="1" smtClean="0"/>
              <a:t>level</a:t>
            </a:r>
            <a:endParaRPr lang="nb-NO" dirty="0"/>
          </a:p>
        </p:txBody>
      </p:sp>
    </p:spTree>
    <p:extLst>
      <p:ext uri="{BB962C8B-B14F-4D97-AF65-F5344CB8AC3E}">
        <p14:creationId xmlns:p14="http://schemas.microsoft.com/office/powerpoint/2010/main" val="1249914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Sagene: Initiatives</a:t>
            </a:r>
            <a:endParaRPr lang="nb-NO" b="1" dirty="0"/>
          </a:p>
        </p:txBody>
      </p:sp>
      <p:sp>
        <p:nvSpPr>
          <p:cNvPr id="3" name="Plassholder for innhold 2"/>
          <p:cNvSpPr>
            <a:spLocks noGrp="1"/>
          </p:cNvSpPr>
          <p:nvPr>
            <p:ph idx="1"/>
          </p:nvPr>
        </p:nvSpPr>
        <p:spPr/>
        <p:txBody>
          <a:bodyPr>
            <a:normAutofit/>
          </a:bodyPr>
          <a:lstStyle/>
          <a:p>
            <a:pPr lvl="0"/>
            <a:r>
              <a:rPr lang="en-GB" sz="2400" dirty="0"/>
              <a:t>Keeping </a:t>
            </a:r>
            <a:r>
              <a:rPr lang="en-GB" sz="2400" dirty="0" smtClean="0"/>
              <a:t>the middle </a:t>
            </a:r>
            <a:r>
              <a:rPr lang="en-GB" sz="2400" dirty="0"/>
              <a:t>class happy</a:t>
            </a:r>
            <a:r>
              <a:rPr lang="en-GB" sz="2400" b="1" dirty="0"/>
              <a:t> </a:t>
            </a:r>
            <a:r>
              <a:rPr lang="en-GB" sz="2400" dirty="0"/>
              <a:t>and make them want to live in the district</a:t>
            </a:r>
            <a:r>
              <a:rPr lang="en-GB" sz="2400" dirty="0" smtClean="0"/>
              <a:t>:</a:t>
            </a:r>
          </a:p>
          <a:p>
            <a:pPr lvl="1"/>
            <a:r>
              <a:rPr lang="en-GB" sz="2000" dirty="0" smtClean="0"/>
              <a:t>high </a:t>
            </a:r>
            <a:r>
              <a:rPr lang="en-GB" sz="2000" dirty="0"/>
              <a:t>quality services, cultural/interesting community, volunteer activities  </a:t>
            </a:r>
            <a:endParaRPr lang="nb-NO" sz="2000" dirty="0"/>
          </a:p>
          <a:p>
            <a:pPr lvl="0"/>
            <a:r>
              <a:rPr lang="en-GB" sz="2400" dirty="0"/>
              <a:t>Inclusion/participation against marginalization/family poverty </a:t>
            </a:r>
            <a:endParaRPr lang="nb-NO" sz="2400" dirty="0"/>
          </a:p>
          <a:p>
            <a:pPr lvl="1"/>
            <a:r>
              <a:rPr lang="en-GB" sz="2400" dirty="0"/>
              <a:t>activation, education, employment for young people</a:t>
            </a:r>
            <a:endParaRPr lang="nb-NO" sz="2400" dirty="0"/>
          </a:p>
          <a:p>
            <a:pPr lvl="1"/>
            <a:r>
              <a:rPr lang="en-GB" sz="2400" dirty="0"/>
              <a:t>activation, capacity building, language, employment for </a:t>
            </a:r>
            <a:r>
              <a:rPr lang="en-GB" sz="2400" dirty="0" smtClean="0"/>
              <a:t>adult men and women </a:t>
            </a:r>
            <a:endParaRPr lang="nb-NO" sz="2400" dirty="0"/>
          </a:p>
          <a:p>
            <a:pPr lvl="1"/>
            <a:r>
              <a:rPr lang="en-GB" sz="2400" dirty="0"/>
              <a:t>including children in kindergartens and extra curricular school activities</a:t>
            </a:r>
            <a:endParaRPr lang="nb-NO" sz="2400" dirty="0"/>
          </a:p>
          <a:p>
            <a:pPr lvl="1"/>
            <a:r>
              <a:rPr lang="en-GB" sz="2400" dirty="0"/>
              <a:t>community development in the public housing areas. </a:t>
            </a:r>
            <a:endParaRPr lang="nb-NO" sz="2400" dirty="0"/>
          </a:p>
          <a:p>
            <a:endParaRPr lang="nb-NO" sz="2400" dirty="0"/>
          </a:p>
        </p:txBody>
      </p:sp>
    </p:spTree>
    <p:extLst>
      <p:ext uri="{BB962C8B-B14F-4D97-AF65-F5344CB8AC3E}">
        <p14:creationId xmlns:p14="http://schemas.microsoft.com/office/powerpoint/2010/main" val="1020160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b="1" dirty="0" err="1" smtClean="0"/>
              <a:t>Role</a:t>
            </a:r>
            <a:r>
              <a:rPr lang="nb-NO" b="1" dirty="0" smtClean="0"/>
              <a:t> </a:t>
            </a:r>
            <a:r>
              <a:rPr lang="nb-NO" b="1" dirty="0" err="1" smtClean="0"/>
              <a:t>of</a:t>
            </a:r>
            <a:r>
              <a:rPr lang="nb-NO" b="1" dirty="0" smtClean="0"/>
              <a:t> </a:t>
            </a:r>
            <a:r>
              <a:rPr lang="nb-NO" b="1" dirty="0" err="1" smtClean="0"/>
              <a:t>Local</a:t>
            </a:r>
            <a:r>
              <a:rPr lang="nb-NO" b="1" dirty="0" smtClean="0"/>
              <a:t> </a:t>
            </a:r>
            <a:r>
              <a:rPr lang="nb-NO" b="1" dirty="0" err="1" smtClean="0"/>
              <a:t>Government</a:t>
            </a:r>
            <a:r>
              <a:rPr lang="nb-NO" b="1" dirty="0" smtClean="0"/>
              <a:t> Association, KS </a:t>
            </a:r>
            <a:endParaRPr lang="nb-NO" b="1" dirty="0"/>
          </a:p>
        </p:txBody>
      </p:sp>
      <p:sp>
        <p:nvSpPr>
          <p:cNvPr id="3" name="Plassholder for innhold 2"/>
          <p:cNvSpPr>
            <a:spLocks noGrp="1"/>
          </p:cNvSpPr>
          <p:nvPr>
            <p:ph idx="1"/>
          </p:nvPr>
        </p:nvSpPr>
        <p:spPr/>
        <p:txBody>
          <a:bodyPr>
            <a:normAutofit/>
          </a:bodyPr>
          <a:lstStyle/>
          <a:p>
            <a:r>
              <a:rPr lang="nb-NO" sz="2800" dirty="0" err="1" smtClean="0"/>
              <a:t>Organisation</a:t>
            </a:r>
            <a:r>
              <a:rPr lang="nb-NO" sz="2800" dirty="0" smtClean="0"/>
              <a:t> for all 428 </a:t>
            </a:r>
            <a:r>
              <a:rPr lang="nb-NO" sz="2800" dirty="0" err="1" smtClean="0"/>
              <a:t>municipalities</a:t>
            </a:r>
            <a:r>
              <a:rPr lang="nb-NO" sz="2800" dirty="0" smtClean="0"/>
              <a:t>/18 </a:t>
            </a:r>
            <a:r>
              <a:rPr lang="nb-NO" sz="2800" dirty="0" err="1" smtClean="0"/>
              <a:t>provinces</a:t>
            </a:r>
            <a:endParaRPr lang="nb-NO" sz="2800" dirty="0" smtClean="0"/>
          </a:p>
          <a:p>
            <a:r>
              <a:rPr lang="nb-NO" sz="2800" dirty="0" smtClean="0"/>
              <a:t>250 </a:t>
            </a:r>
            <a:r>
              <a:rPr lang="nb-NO" sz="2800" dirty="0" err="1" smtClean="0"/>
              <a:t>employees</a:t>
            </a:r>
            <a:r>
              <a:rPr lang="nb-NO" sz="2800" dirty="0" smtClean="0"/>
              <a:t>, </a:t>
            </a:r>
            <a:r>
              <a:rPr lang="nb-NO" sz="2800" dirty="0" err="1" smtClean="0"/>
              <a:t>offices</a:t>
            </a:r>
            <a:r>
              <a:rPr lang="nb-NO" sz="2800" dirty="0" smtClean="0"/>
              <a:t> in all </a:t>
            </a:r>
            <a:r>
              <a:rPr lang="nb-NO" sz="2800" dirty="0" err="1" smtClean="0"/>
              <a:t>provinces</a:t>
            </a:r>
            <a:endParaRPr lang="nb-NO" sz="2800" dirty="0" smtClean="0"/>
          </a:p>
          <a:p>
            <a:r>
              <a:rPr lang="nb-NO" sz="2800" dirty="0" err="1" smtClean="0"/>
              <a:t>Employers</a:t>
            </a:r>
            <a:r>
              <a:rPr lang="nb-NO" sz="2800" dirty="0" smtClean="0"/>
              <a:t> </a:t>
            </a:r>
            <a:r>
              <a:rPr lang="nb-NO" sz="2800" dirty="0" err="1" smtClean="0"/>
              <a:t>organisation</a:t>
            </a:r>
            <a:r>
              <a:rPr lang="nb-NO" sz="2800" dirty="0" smtClean="0"/>
              <a:t>: bilateral and </a:t>
            </a:r>
            <a:r>
              <a:rPr lang="nb-NO" sz="2800" dirty="0" err="1" smtClean="0"/>
              <a:t>tripartite</a:t>
            </a:r>
            <a:r>
              <a:rPr lang="nb-NO" sz="2800" dirty="0" smtClean="0"/>
              <a:t> </a:t>
            </a:r>
            <a:r>
              <a:rPr lang="nb-NO" sz="2800" dirty="0" err="1" smtClean="0"/>
              <a:t>dialogue</a:t>
            </a:r>
            <a:r>
              <a:rPr lang="nb-NO" sz="2800" dirty="0" smtClean="0"/>
              <a:t> and </a:t>
            </a:r>
            <a:r>
              <a:rPr lang="nb-NO" sz="2800" dirty="0" err="1" smtClean="0"/>
              <a:t>negotations</a:t>
            </a:r>
            <a:r>
              <a:rPr lang="nb-NO" sz="2800" dirty="0" smtClean="0"/>
              <a:t> </a:t>
            </a:r>
            <a:r>
              <a:rPr lang="nb-NO" sz="2800" dirty="0" err="1" smtClean="0"/>
              <a:t>on</a:t>
            </a:r>
            <a:r>
              <a:rPr lang="nb-NO" sz="2800" dirty="0" smtClean="0"/>
              <a:t> </a:t>
            </a:r>
            <a:r>
              <a:rPr lang="nb-NO" sz="2800" dirty="0" err="1" smtClean="0"/>
              <a:t>key</a:t>
            </a:r>
            <a:r>
              <a:rPr lang="nb-NO" sz="2800" dirty="0" smtClean="0"/>
              <a:t> </a:t>
            </a:r>
            <a:r>
              <a:rPr lang="nb-NO" sz="2800" dirty="0" err="1" smtClean="0"/>
              <a:t>gender</a:t>
            </a:r>
            <a:r>
              <a:rPr lang="nb-NO" sz="2800" dirty="0" smtClean="0"/>
              <a:t> </a:t>
            </a:r>
            <a:r>
              <a:rPr lang="nb-NO" sz="2800" dirty="0" err="1" smtClean="0"/>
              <a:t>equality</a:t>
            </a:r>
            <a:r>
              <a:rPr lang="nb-NO" sz="2800" dirty="0" smtClean="0"/>
              <a:t> </a:t>
            </a:r>
            <a:r>
              <a:rPr lang="nb-NO" sz="2800" dirty="0" err="1" smtClean="0"/>
              <a:t>issues</a:t>
            </a:r>
            <a:r>
              <a:rPr lang="nb-NO" sz="2800" dirty="0" smtClean="0"/>
              <a:t>, e.g. part time and </a:t>
            </a:r>
            <a:r>
              <a:rPr lang="nb-NO" sz="2800" dirty="0" err="1" smtClean="0"/>
              <a:t>pay</a:t>
            </a:r>
            <a:r>
              <a:rPr lang="nb-NO" sz="2800" dirty="0" smtClean="0"/>
              <a:t> gap</a:t>
            </a:r>
          </a:p>
          <a:p>
            <a:r>
              <a:rPr lang="nb-NO" sz="2800" dirty="0" smtClean="0"/>
              <a:t>Networking: </a:t>
            </a:r>
            <a:r>
              <a:rPr lang="nb-NO" sz="2800" dirty="0" err="1" smtClean="0"/>
              <a:t>efficiency</a:t>
            </a:r>
            <a:r>
              <a:rPr lang="nb-NO" sz="2800" dirty="0" smtClean="0"/>
              <a:t> </a:t>
            </a:r>
            <a:r>
              <a:rPr lang="nb-NO" sz="2800" dirty="0" err="1" smtClean="0"/>
              <a:t>networks</a:t>
            </a:r>
            <a:r>
              <a:rPr lang="nb-NO" sz="2800" dirty="0" smtClean="0"/>
              <a:t> e.g. </a:t>
            </a:r>
            <a:r>
              <a:rPr lang="nb-NO" sz="2800" dirty="0" err="1" smtClean="0"/>
              <a:t>kindergartens</a:t>
            </a:r>
            <a:r>
              <a:rPr lang="nb-NO" sz="2800" dirty="0" smtClean="0"/>
              <a:t> </a:t>
            </a:r>
          </a:p>
          <a:p>
            <a:r>
              <a:rPr lang="nb-NO" sz="2800" dirty="0" err="1"/>
              <a:t>Interest</a:t>
            </a:r>
            <a:r>
              <a:rPr lang="nb-NO" sz="2800" dirty="0"/>
              <a:t> </a:t>
            </a:r>
            <a:r>
              <a:rPr lang="nb-NO" sz="2800" dirty="0" err="1"/>
              <a:t>organisation</a:t>
            </a:r>
            <a:r>
              <a:rPr lang="nb-NO" sz="2800" dirty="0"/>
              <a:t>: </a:t>
            </a:r>
            <a:r>
              <a:rPr lang="nb-NO" sz="2800" dirty="0" err="1"/>
              <a:t>Regular</a:t>
            </a:r>
            <a:r>
              <a:rPr lang="nb-NO" sz="2800" dirty="0"/>
              <a:t> </a:t>
            </a:r>
            <a:r>
              <a:rPr lang="nb-NO" sz="2800" dirty="0" err="1"/>
              <a:t>consultations</a:t>
            </a:r>
            <a:r>
              <a:rPr lang="nb-NO" sz="2800" dirty="0"/>
              <a:t> </a:t>
            </a:r>
            <a:r>
              <a:rPr lang="nb-NO" sz="2800" dirty="0" err="1"/>
              <a:t>with</a:t>
            </a:r>
            <a:r>
              <a:rPr lang="nb-NO" sz="2800" dirty="0"/>
              <a:t> </a:t>
            </a:r>
            <a:r>
              <a:rPr lang="nb-NO" sz="2800" dirty="0" err="1"/>
              <a:t>key</a:t>
            </a:r>
            <a:r>
              <a:rPr lang="nb-NO" sz="2800" dirty="0"/>
              <a:t> </a:t>
            </a:r>
            <a:r>
              <a:rPr lang="nb-NO" sz="2800" dirty="0" err="1"/>
              <a:t>ministries</a:t>
            </a:r>
            <a:r>
              <a:rPr lang="nb-NO" sz="2800" dirty="0"/>
              <a:t> </a:t>
            </a:r>
            <a:r>
              <a:rPr lang="nb-NO" sz="2800" dirty="0" err="1"/>
              <a:t>several</a:t>
            </a:r>
            <a:r>
              <a:rPr lang="nb-NO" sz="2800" dirty="0"/>
              <a:t> times a </a:t>
            </a:r>
            <a:r>
              <a:rPr lang="nb-NO" sz="2800" dirty="0" err="1"/>
              <a:t>year</a:t>
            </a:r>
            <a:r>
              <a:rPr lang="nb-NO" sz="2800" dirty="0"/>
              <a:t> </a:t>
            </a:r>
            <a:r>
              <a:rPr lang="nb-NO" sz="2800" dirty="0" err="1"/>
              <a:t>on</a:t>
            </a:r>
            <a:r>
              <a:rPr lang="nb-NO" sz="2800" dirty="0"/>
              <a:t> </a:t>
            </a:r>
            <a:r>
              <a:rPr lang="nb-NO" sz="2800" dirty="0" err="1" smtClean="0"/>
              <a:t>financial</a:t>
            </a:r>
            <a:r>
              <a:rPr lang="nb-NO" sz="2800" dirty="0" smtClean="0"/>
              <a:t> and legislative </a:t>
            </a:r>
            <a:r>
              <a:rPr lang="nb-NO" sz="2800" dirty="0" err="1" smtClean="0"/>
              <a:t>issues</a:t>
            </a:r>
            <a:r>
              <a:rPr lang="nb-NO" sz="2800" dirty="0"/>
              <a:t>, e.g. </a:t>
            </a:r>
            <a:r>
              <a:rPr lang="nb-NO" sz="2800" dirty="0" err="1" smtClean="0"/>
              <a:t>kindergartens</a:t>
            </a:r>
            <a:r>
              <a:rPr lang="nb-NO" sz="2800" dirty="0" smtClean="0"/>
              <a:t>/</a:t>
            </a:r>
            <a:r>
              <a:rPr lang="nb-NO" sz="2800" dirty="0" err="1" smtClean="0"/>
              <a:t>social</a:t>
            </a:r>
            <a:r>
              <a:rPr lang="nb-NO" sz="2800" dirty="0" smtClean="0"/>
              <a:t> </a:t>
            </a:r>
            <a:r>
              <a:rPr lang="nb-NO" sz="2800" dirty="0" err="1" smtClean="0"/>
              <a:t>security</a:t>
            </a:r>
            <a:r>
              <a:rPr lang="nb-NO" sz="2800" dirty="0" smtClean="0"/>
              <a:t> </a:t>
            </a:r>
            <a:endParaRPr lang="nb-NO" sz="2800" dirty="0"/>
          </a:p>
        </p:txBody>
      </p:sp>
    </p:spTree>
    <p:extLst>
      <p:ext uri="{BB962C8B-B14F-4D97-AF65-F5344CB8AC3E}">
        <p14:creationId xmlns:p14="http://schemas.microsoft.com/office/powerpoint/2010/main" val="673317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404813"/>
            <a:ext cx="7543800" cy="1143000"/>
          </a:xfrm>
        </p:spPr>
        <p:txBody>
          <a:bodyPr>
            <a:normAutofit/>
          </a:bodyPr>
          <a:lstStyle/>
          <a:p>
            <a:r>
              <a:rPr lang="nb-NO" sz="3200" b="1" dirty="0" err="1"/>
              <a:t>Consultative</a:t>
            </a:r>
            <a:r>
              <a:rPr lang="nb-NO" sz="3200" b="1" dirty="0"/>
              <a:t> </a:t>
            </a:r>
            <a:r>
              <a:rPr lang="nb-NO" sz="3200" b="1" dirty="0" err="1" smtClean="0"/>
              <a:t>meetings</a:t>
            </a:r>
            <a:r>
              <a:rPr lang="nb-NO" sz="3200" b="1" dirty="0" smtClean="0"/>
              <a:t> </a:t>
            </a:r>
            <a:br>
              <a:rPr lang="nb-NO" sz="3200" b="1" dirty="0" smtClean="0"/>
            </a:br>
            <a:r>
              <a:rPr lang="nb-NO" sz="3200" b="1" dirty="0" err="1" smtClean="0"/>
              <a:t>with</a:t>
            </a:r>
            <a:r>
              <a:rPr lang="nb-NO" sz="3200" b="1" dirty="0" smtClean="0"/>
              <a:t> </a:t>
            </a:r>
            <a:r>
              <a:rPr lang="nb-NO" sz="3200" b="1" dirty="0" err="1" smtClean="0"/>
              <a:t>government</a:t>
            </a:r>
            <a:endParaRPr lang="nb-NO" sz="3200" b="1" dirty="0"/>
          </a:p>
        </p:txBody>
      </p:sp>
      <p:sp>
        <p:nvSpPr>
          <p:cNvPr id="7171" name="Rectangle 3"/>
          <p:cNvSpPr>
            <a:spLocks noGrp="1" noChangeArrowheads="1"/>
          </p:cNvSpPr>
          <p:nvPr>
            <p:ph type="body" idx="1"/>
          </p:nvPr>
        </p:nvSpPr>
        <p:spPr>
          <a:xfrm>
            <a:off x="457200" y="1847088"/>
            <a:ext cx="7543800" cy="4248912"/>
          </a:xfrm>
        </p:spPr>
        <p:txBody>
          <a:bodyPr>
            <a:normAutofit fontScale="92500"/>
          </a:bodyPr>
          <a:lstStyle/>
          <a:p>
            <a:pPr marL="0" indent="0">
              <a:buNone/>
            </a:pPr>
            <a:r>
              <a:rPr lang="nb-NO" sz="2800" dirty="0" smtClean="0"/>
              <a:t>Permanent Joint Committee </a:t>
            </a:r>
            <a:r>
              <a:rPr lang="nb-NO" sz="2800" dirty="0"/>
              <a:t>for </a:t>
            </a:r>
            <a:r>
              <a:rPr lang="nb-NO" sz="2800" dirty="0" err="1"/>
              <a:t>Assessment</a:t>
            </a:r>
            <a:r>
              <a:rPr lang="nb-NO" sz="2800" dirty="0"/>
              <a:t> </a:t>
            </a:r>
            <a:r>
              <a:rPr lang="nb-NO" sz="2800" dirty="0" err="1"/>
              <a:t>of</a:t>
            </a:r>
            <a:r>
              <a:rPr lang="nb-NO" sz="2800" dirty="0"/>
              <a:t> </a:t>
            </a:r>
            <a:r>
              <a:rPr lang="nb-NO" sz="2800" dirty="0" err="1"/>
              <a:t>Local</a:t>
            </a:r>
            <a:r>
              <a:rPr lang="nb-NO" sz="2800" dirty="0"/>
              <a:t> </a:t>
            </a:r>
            <a:r>
              <a:rPr lang="nb-NO" sz="2800" dirty="0" err="1"/>
              <a:t>Government</a:t>
            </a:r>
            <a:r>
              <a:rPr lang="nb-NO" sz="2800" dirty="0"/>
              <a:t> </a:t>
            </a:r>
            <a:r>
              <a:rPr lang="nb-NO" sz="2800" dirty="0" err="1" smtClean="0"/>
              <a:t>Economy</a:t>
            </a:r>
            <a:r>
              <a:rPr lang="nb-NO" sz="2800" dirty="0" smtClean="0"/>
              <a:t> (</a:t>
            </a:r>
            <a:r>
              <a:rPr lang="nb-NO" sz="2800" dirty="0" err="1" smtClean="0"/>
              <a:t>important</a:t>
            </a:r>
            <a:r>
              <a:rPr lang="nb-NO" sz="2800" dirty="0" smtClean="0"/>
              <a:t> </a:t>
            </a:r>
            <a:r>
              <a:rPr lang="nb-NO" sz="2800" dirty="0" err="1" smtClean="0"/>
              <a:t>precondition</a:t>
            </a:r>
            <a:r>
              <a:rPr lang="nb-NO" sz="2800" dirty="0" smtClean="0"/>
              <a:t> for  </a:t>
            </a:r>
            <a:r>
              <a:rPr lang="nb-NO" sz="2800" dirty="0" err="1" smtClean="0"/>
              <a:t>implementation</a:t>
            </a:r>
            <a:r>
              <a:rPr lang="nb-NO" sz="2800" dirty="0" smtClean="0"/>
              <a:t> </a:t>
            </a:r>
            <a:r>
              <a:rPr lang="nb-NO" sz="2800" dirty="0" err="1" smtClean="0"/>
              <a:t>of</a:t>
            </a:r>
            <a:r>
              <a:rPr lang="nb-NO" sz="2800" dirty="0" smtClean="0"/>
              <a:t> </a:t>
            </a:r>
            <a:r>
              <a:rPr lang="nb-NO" sz="2800" dirty="0" err="1" smtClean="0"/>
              <a:t>legislation</a:t>
            </a:r>
            <a:r>
              <a:rPr lang="nb-NO" sz="2800" dirty="0" smtClean="0"/>
              <a:t>)</a:t>
            </a:r>
            <a:endParaRPr lang="nb-NO" sz="2800" dirty="0"/>
          </a:p>
          <a:p>
            <a:pPr marL="0" indent="0" eaLnBrk="1" hangingPunct="1">
              <a:buNone/>
            </a:pPr>
            <a:r>
              <a:rPr lang="nb-NO" sz="2800" dirty="0" smtClean="0"/>
              <a:t>4 </a:t>
            </a:r>
            <a:r>
              <a:rPr lang="nb-NO" sz="2800" dirty="0" err="1" smtClean="0"/>
              <a:t>annual</a:t>
            </a:r>
            <a:r>
              <a:rPr lang="nb-NO" sz="2800" dirty="0" smtClean="0"/>
              <a:t> </a:t>
            </a:r>
            <a:r>
              <a:rPr lang="nb-NO" sz="2800" dirty="0" err="1" smtClean="0"/>
              <a:t>political</a:t>
            </a:r>
            <a:r>
              <a:rPr lang="nb-NO" sz="2800" dirty="0" smtClean="0"/>
              <a:t> </a:t>
            </a:r>
            <a:r>
              <a:rPr lang="nb-NO" sz="2800" dirty="0" err="1" smtClean="0"/>
              <a:t>meetings</a:t>
            </a:r>
            <a:r>
              <a:rPr lang="nb-NO" sz="2800" dirty="0" smtClean="0"/>
              <a:t> + adm. </a:t>
            </a:r>
            <a:r>
              <a:rPr lang="nb-NO" sz="2800" dirty="0" err="1" smtClean="0"/>
              <a:t>preparations</a:t>
            </a:r>
            <a:endParaRPr lang="nb-NO" sz="2800" dirty="0" smtClean="0"/>
          </a:p>
          <a:p>
            <a:pPr lvl="1"/>
            <a:r>
              <a:rPr lang="en-US" dirty="0" smtClean="0"/>
              <a:t>Feb: Economic situation for the coming year</a:t>
            </a:r>
          </a:p>
          <a:p>
            <a:pPr marL="457200" lvl="1" indent="0" eaLnBrk="1" hangingPunct="1">
              <a:buFontTx/>
              <a:buNone/>
            </a:pPr>
            <a:r>
              <a:rPr lang="en-US" dirty="0" smtClean="0"/>
              <a:t>-  April: State initiated reforms and changes</a:t>
            </a:r>
          </a:p>
          <a:p>
            <a:pPr marL="457200" lvl="1" indent="0" eaLnBrk="1" hangingPunct="1">
              <a:buFontTx/>
              <a:buNone/>
            </a:pPr>
            <a:r>
              <a:rPr lang="en-US" dirty="0" smtClean="0"/>
              <a:t>-  Aug: Bilateral meetings with key ministries</a:t>
            </a:r>
          </a:p>
          <a:p>
            <a:pPr lvl="1" eaLnBrk="1" hangingPunct="1">
              <a:buFontTx/>
              <a:buChar char="-"/>
            </a:pPr>
            <a:r>
              <a:rPr lang="en-US" dirty="0" smtClean="0"/>
              <a:t>Oct: Joint document - effects of budget</a:t>
            </a:r>
            <a:endParaRPr lang="en-US" dirty="0"/>
          </a:p>
          <a:p>
            <a:pPr marL="57150" indent="0">
              <a:buNone/>
            </a:pPr>
            <a:r>
              <a:rPr lang="en-US" sz="2800" dirty="0" smtClean="0"/>
              <a:t>Advantage: early LG involvement, more LG influence</a:t>
            </a:r>
          </a:p>
        </p:txBody>
      </p:sp>
    </p:spTree>
    <p:extLst>
      <p:ext uri="{BB962C8B-B14F-4D97-AF65-F5344CB8AC3E}">
        <p14:creationId xmlns:p14="http://schemas.microsoft.com/office/powerpoint/2010/main" val="41373511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err="1" smtClean="0"/>
              <a:t>Some</a:t>
            </a:r>
            <a:r>
              <a:rPr lang="nb-NO" b="1" dirty="0" smtClean="0"/>
              <a:t> </a:t>
            </a:r>
            <a:r>
              <a:rPr lang="nb-NO" b="1" dirty="0" err="1" smtClean="0"/>
              <a:t>experiences</a:t>
            </a:r>
            <a:endParaRPr lang="nb-NO" b="1" dirty="0"/>
          </a:p>
        </p:txBody>
      </p:sp>
      <p:sp>
        <p:nvSpPr>
          <p:cNvPr id="3" name="Plassholder for innhold 2"/>
          <p:cNvSpPr>
            <a:spLocks noGrp="1"/>
          </p:cNvSpPr>
          <p:nvPr>
            <p:ph idx="1"/>
          </p:nvPr>
        </p:nvSpPr>
        <p:spPr/>
        <p:txBody>
          <a:bodyPr>
            <a:normAutofit lnSpcReduction="10000"/>
          </a:bodyPr>
          <a:lstStyle/>
          <a:p>
            <a:pPr>
              <a:buFontTx/>
              <a:buChar char="-"/>
            </a:pPr>
            <a:r>
              <a:rPr lang="nb-NO" dirty="0" err="1" smtClean="0"/>
              <a:t>Important</a:t>
            </a:r>
            <a:r>
              <a:rPr lang="nb-NO" dirty="0" smtClean="0"/>
              <a:t> to </a:t>
            </a:r>
            <a:r>
              <a:rPr lang="nb-NO" dirty="0" err="1" smtClean="0"/>
              <a:t>develop</a:t>
            </a:r>
            <a:r>
              <a:rPr lang="nb-NO" dirty="0" smtClean="0"/>
              <a:t> simple </a:t>
            </a:r>
            <a:r>
              <a:rPr lang="nb-NO" dirty="0" err="1" smtClean="0"/>
              <a:t>monitoring</a:t>
            </a:r>
            <a:r>
              <a:rPr lang="nb-NO" dirty="0" smtClean="0"/>
              <a:t> and </a:t>
            </a:r>
            <a:r>
              <a:rPr lang="nb-NO" dirty="0" err="1" smtClean="0"/>
              <a:t>measuring</a:t>
            </a:r>
            <a:r>
              <a:rPr lang="nb-NO" dirty="0" smtClean="0"/>
              <a:t> systems for </a:t>
            </a:r>
            <a:r>
              <a:rPr lang="nb-NO" dirty="0" err="1" smtClean="0"/>
              <a:t>gender</a:t>
            </a:r>
            <a:r>
              <a:rPr lang="nb-NO" dirty="0" smtClean="0"/>
              <a:t> </a:t>
            </a:r>
            <a:r>
              <a:rPr lang="nb-NO" dirty="0" err="1" smtClean="0"/>
              <a:t>equality</a:t>
            </a:r>
            <a:endParaRPr lang="nb-NO" dirty="0" smtClean="0"/>
          </a:p>
          <a:p>
            <a:pPr>
              <a:buFontTx/>
              <a:buChar char="-"/>
            </a:pPr>
            <a:r>
              <a:rPr lang="nb-NO" dirty="0" smtClean="0"/>
              <a:t>Systems </a:t>
            </a:r>
            <a:r>
              <a:rPr lang="nb-NO" dirty="0" err="1" smtClean="0"/>
              <a:t>should</a:t>
            </a:r>
            <a:r>
              <a:rPr lang="nb-NO" dirty="0" smtClean="0"/>
              <a:t> be </a:t>
            </a:r>
            <a:r>
              <a:rPr lang="nb-NO" dirty="0" err="1" smtClean="0"/>
              <a:t>mainstreamed</a:t>
            </a:r>
            <a:r>
              <a:rPr lang="nb-NO" dirty="0" smtClean="0"/>
              <a:t> </a:t>
            </a:r>
            <a:r>
              <a:rPr lang="nb-NO" dirty="0"/>
              <a:t>– </a:t>
            </a:r>
            <a:r>
              <a:rPr lang="nb-NO" dirty="0" smtClean="0"/>
              <a:t>i.e. </a:t>
            </a:r>
            <a:r>
              <a:rPr lang="nb-NO" dirty="0" err="1" smtClean="0"/>
              <a:t>integrated</a:t>
            </a:r>
            <a:r>
              <a:rPr lang="nb-NO" dirty="0" smtClean="0"/>
              <a:t> </a:t>
            </a:r>
            <a:r>
              <a:rPr lang="nb-NO" dirty="0" err="1" smtClean="0"/>
              <a:t>into</a:t>
            </a:r>
            <a:r>
              <a:rPr lang="nb-NO" dirty="0" smtClean="0"/>
              <a:t> permanent </a:t>
            </a:r>
            <a:r>
              <a:rPr lang="nb-NO" dirty="0" err="1" smtClean="0"/>
              <a:t>institutions</a:t>
            </a:r>
            <a:r>
              <a:rPr lang="nb-NO" dirty="0" smtClean="0"/>
              <a:t>, staff and </a:t>
            </a:r>
            <a:r>
              <a:rPr lang="nb-NO" dirty="0" err="1" smtClean="0"/>
              <a:t>budgets</a:t>
            </a:r>
            <a:r>
              <a:rPr lang="nb-NO" dirty="0" smtClean="0"/>
              <a:t> - not </a:t>
            </a:r>
            <a:r>
              <a:rPr lang="nb-NO" dirty="0" err="1"/>
              <a:t>depending</a:t>
            </a:r>
            <a:r>
              <a:rPr lang="nb-NO" dirty="0"/>
              <a:t> </a:t>
            </a:r>
            <a:r>
              <a:rPr lang="nb-NO" dirty="0" err="1"/>
              <a:t>on</a:t>
            </a:r>
            <a:r>
              <a:rPr lang="nb-NO" dirty="0"/>
              <a:t> </a:t>
            </a:r>
            <a:r>
              <a:rPr lang="nb-NO" dirty="0" smtClean="0"/>
              <a:t>ad hoc </a:t>
            </a:r>
            <a:r>
              <a:rPr lang="nb-NO" dirty="0" err="1" smtClean="0"/>
              <a:t>externally</a:t>
            </a:r>
            <a:r>
              <a:rPr lang="nb-NO" dirty="0" smtClean="0"/>
              <a:t> </a:t>
            </a:r>
            <a:r>
              <a:rPr lang="nb-NO" dirty="0" err="1" smtClean="0"/>
              <a:t>funded</a:t>
            </a:r>
            <a:r>
              <a:rPr lang="nb-NO" dirty="0" smtClean="0"/>
              <a:t> </a:t>
            </a:r>
            <a:r>
              <a:rPr lang="nb-NO" dirty="0" err="1" smtClean="0"/>
              <a:t>projects</a:t>
            </a:r>
            <a:endParaRPr lang="nb-NO" dirty="0" smtClean="0"/>
          </a:p>
          <a:p>
            <a:pPr>
              <a:buFontTx/>
              <a:buChar char="-"/>
            </a:pPr>
            <a:r>
              <a:rPr lang="nb-NO" dirty="0" err="1" smtClean="0"/>
              <a:t>Statistics</a:t>
            </a:r>
            <a:r>
              <a:rPr lang="nb-NO" dirty="0" smtClean="0"/>
              <a:t> is an </a:t>
            </a:r>
            <a:r>
              <a:rPr lang="nb-NO" dirty="0" err="1" smtClean="0"/>
              <a:t>possible</a:t>
            </a:r>
            <a:r>
              <a:rPr lang="nb-NO" dirty="0" smtClean="0"/>
              <a:t> </a:t>
            </a:r>
            <a:r>
              <a:rPr lang="nb-NO" dirty="0" err="1" smtClean="0"/>
              <a:t>method</a:t>
            </a:r>
            <a:r>
              <a:rPr lang="nb-NO" dirty="0" smtClean="0"/>
              <a:t>, and </a:t>
            </a:r>
            <a:r>
              <a:rPr lang="nb-NO" dirty="0" err="1" smtClean="0"/>
              <a:t>can</a:t>
            </a:r>
            <a:r>
              <a:rPr lang="nb-NO" dirty="0" smtClean="0"/>
              <a:t> be a </a:t>
            </a:r>
            <a:r>
              <a:rPr lang="nb-NO" dirty="0" err="1" smtClean="0"/>
              <a:t>powerful</a:t>
            </a:r>
            <a:r>
              <a:rPr lang="nb-NO" dirty="0" smtClean="0"/>
              <a:t> </a:t>
            </a:r>
            <a:r>
              <a:rPr lang="nb-NO" dirty="0" err="1" smtClean="0"/>
              <a:t>tool</a:t>
            </a:r>
            <a:r>
              <a:rPr lang="nb-NO" dirty="0" smtClean="0"/>
              <a:t> for NGOs, for media, for </a:t>
            </a:r>
            <a:r>
              <a:rPr lang="nb-NO" dirty="0" err="1" smtClean="0"/>
              <a:t>politicians</a:t>
            </a:r>
            <a:r>
              <a:rPr lang="nb-NO" dirty="0" smtClean="0"/>
              <a:t>, for media and for legislators</a:t>
            </a:r>
          </a:p>
          <a:p>
            <a:pPr marL="0" indent="0">
              <a:buNone/>
            </a:pPr>
            <a:endParaRPr lang="nb-NO" dirty="0"/>
          </a:p>
        </p:txBody>
      </p:sp>
    </p:spTree>
    <p:extLst>
      <p:ext uri="{BB962C8B-B14F-4D97-AF65-F5344CB8AC3E}">
        <p14:creationId xmlns:p14="http://schemas.microsoft.com/office/powerpoint/2010/main" val="1448238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b="1" dirty="0" err="1" smtClean="0"/>
              <a:t>Gender</a:t>
            </a:r>
            <a:r>
              <a:rPr lang="nb-NO" b="1" dirty="0" smtClean="0"/>
              <a:t> </a:t>
            </a:r>
            <a:r>
              <a:rPr lang="nb-NO" b="1" dirty="0" err="1" smtClean="0"/>
              <a:t>Equality</a:t>
            </a:r>
            <a:r>
              <a:rPr lang="nb-NO" b="1" dirty="0" smtClean="0"/>
              <a:t> </a:t>
            </a:r>
            <a:r>
              <a:rPr lang="nb-NO" b="1" dirty="0" err="1" smtClean="0"/>
              <a:t>Acts</a:t>
            </a:r>
            <a:r>
              <a:rPr lang="nb-NO" b="1" dirty="0" smtClean="0"/>
              <a:t>: 3 </a:t>
            </a:r>
            <a:r>
              <a:rPr lang="nb-NO" b="1" dirty="0" err="1" smtClean="0"/>
              <a:t>examples</a:t>
            </a:r>
            <a:r>
              <a:rPr lang="nb-NO" b="1" dirty="0" smtClean="0"/>
              <a:t> </a:t>
            </a:r>
            <a:endParaRPr lang="nb-NO" b="1" dirty="0"/>
          </a:p>
        </p:txBody>
      </p:sp>
      <p:sp>
        <p:nvSpPr>
          <p:cNvPr id="3" name="Plassholder for innhold 2"/>
          <p:cNvSpPr>
            <a:spLocks noGrp="1"/>
          </p:cNvSpPr>
          <p:nvPr>
            <p:ph idx="1"/>
          </p:nvPr>
        </p:nvSpPr>
        <p:spPr/>
        <p:txBody>
          <a:bodyPr>
            <a:normAutofit/>
          </a:bodyPr>
          <a:lstStyle/>
          <a:p>
            <a:r>
              <a:rPr lang="nb-NO" sz="2400" dirty="0" smtClean="0"/>
              <a:t>Ensure general </a:t>
            </a:r>
            <a:r>
              <a:rPr lang="nb-NO" sz="2400" dirty="0" err="1" smtClean="0"/>
              <a:t>gender</a:t>
            </a:r>
            <a:r>
              <a:rPr lang="nb-NO" sz="2400" dirty="0" smtClean="0"/>
              <a:t> </a:t>
            </a:r>
            <a:r>
              <a:rPr lang="nb-NO" sz="2400" dirty="0" err="1" smtClean="0"/>
              <a:t>equality</a:t>
            </a:r>
            <a:r>
              <a:rPr lang="nb-NO" sz="2400" dirty="0" smtClean="0"/>
              <a:t>: The </a:t>
            </a:r>
            <a:r>
              <a:rPr lang="nb-NO" sz="2400" dirty="0" err="1" smtClean="0"/>
              <a:t>Gender</a:t>
            </a:r>
            <a:r>
              <a:rPr lang="nb-NO" sz="2400" dirty="0" smtClean="0"/>
              <a:t> </a:t>
            </a:r>
            <a:r>
              <a:rPr lang="nb-NO" sz="2400" dirty="0" err="1" smtClean="0"/>
              <a:t>Equality</a:t>
            </a:r>
            <a:r>
              <a:rPr lang="nb-NO" sz="2400" dirty="0" smtClean="0"/>
              <a:t> </a:t>
            </a:r>
            <a:r>
              <a:rPr lang="nb-NO" sz="2400" dirty="0" err="1" smtClean="0"/>
              <a:t>Act</a:t>
            </a:r>
            <a:r>
              <a:rPr lang="nb-NO" sz="2400" dirty="0" smtClean="0"/>
              <a:t> 1978</a:t>
            </a:r>
          </a:p>
          <a:p>
            <a:endParaRPr lang="nb-NO" sz="2400" dirty="0" smtClean="0"/>
          </a:p>
          <a:p>
            <a:r>
              <a:rPr lang="nb-NO" sz="2400" dirty="0" smtClean="0"/>
              <a:t>Ensure </a:t>
            </a:r>
            <a:r>
              <a:rPr lang="nb-NO" sz="2400" dirty="0" err="1" smtClean="0"/>
              <a:t>kindergartens</a:t>
            </a:r>
            <a:r>
              <a:rPr lang="nb-NO" sz="2400" dirty="0" smtClean="0"/>
              <a:t> for all </a:t>
            </a:r>
            <a:r>
              <a:rPr lang="nb-NO" sz="2400" dirty="0" err="1" smtClean="0"/>
              <a:t>children</a:t>
            </a:r>
            <a:r>
              <a:rPr lang="nb-NO" sz="2400" dirty="0" smtClean="0"/>
              <a:t> at </a:t>
            </a:r>
            <a:r>
              <a:rPr lang="nb-NO" sz="2400" dirty="0" err="1" smtClean="0"/>
              <a:t>affordable</a:t>
            </a:r>
            <a:r>
              <a:rPr lang="nb-NO" sz="2400" dirty="0" smtClean="0"/>
              <a:t> </a:t>
            </a:r>
            <a:r>
              <a:rPr lang="nb-NO" sz="2400" dirty="0" err="1" smtClean="0"/>
              <a:t>price</a:t>
            </a:r>
            <a:r>
              <a:rPr lang="nb-NO" sz="2400" dirty="0" smtClean="0"/>
              <a:t>: The Kindergarten </a:t>
            </a:r>
            <a:r>
              <a:rPr lang="nb-NO" sz="2400" dirty="0" err="1" smtClean="0"/>
              <a:t>Act</a:t>
            </a:r>
            <a:r>
              <a:rPr lang="nb-NO" sz="2400" dirty="0" smtClean="0"/>
              <a:t> 1975 </a:t>
            </a:r>
          </a:p>
          <a:p>
            <a:endParaRPr lang="nb-NO" sz="2400" dirty="0" smtClean="0"/>
          </a:p>
          <a:p>
            <a:r>
              <a:rPr lang="nb-NO" sz="2400" dirty="0" smtClean="0"/>
              <a:t>Ensure </a:t>
            </a:r>
            <a:r>
              <a:rPr lang="nb-NO" sz="2400" dirty="0" err="1" smtClean="0"/>
              <a:t>decent</a:t>
            </a:r>
            <a:r>
              <a:rPr lang="nb-NO" sz="2400" dirty="0" smtClean="0"/>
              <a:t> </a:t>
            </a:r>
            <a:r>
              <a:rPr lang="nb-NO" sz="2400" dirty="0" err="1" smtClean="0"/>
              <a:t>life</a:t>
            </a:r>
            <a:r>
              <a:rPr lang="nb-NO" sz="2400" dirty="0" smtClean="0"/>
              <a:t> and </a:t>
            </a:r>
            <a:r>
              <a:rPr lang="nb-NO" sz="2400" dirty="0" err="1" smtClean="0"/>
              <a:t>prevent</a:t>
            </a:r>
            <a:r>
              <a:rPr lang="nb-NO" sz="2400" dirty="0" smtClean="0"/>
              <a:t> </a:t>
            </a:r>
            <a:r>
              <a:rPr lang="nb-NO" sz="2400" dirty="0" err="1" smtClean="0"/>
              <a:t>poverty</a:t>
            </a:r>
            <a:r>
              <a:rPr lang="nb-NO" sz="2400" dirty="0" smtClean="0"/>
              <a:t> for all </a:t>
            </a:r>
            <a:r>
              <a:rPr lang="nb-NO" sz="2400" dirty="0" err="1" smtClean="0"/>
              <a:t>citizens</a:t>
            </a:r>
            <a:r>
              <a:rPr lang="nb-NO" sz="2400" dirty="0" smtClean="0"/>
              <a:t>: The </a:t>
            </a:r>
            <a:r>
              <a:rPr lang="en-GB" sz="2400" dirty="0" smtClean="0"/>
              <a:t>Social </a:t>
            </a:r>
            <a:r>
              <a:rPr lang="en-GB" sz="2400" dirty="0"/>
              <a:t>Security Act 1991</a:t>
            </a:r>
            <a:endParaRPr lang="nb-NO" sz="2400" dirty="0"/>
          </a:p>
          <a:p>
            <a:endParaRPr lang="nb-NO" dirty="0"/>
          </a:p>
          <a:p>
            <a:endParaRPr lang="nb-NO" dirty="0"/>
          </a:p>
        </p:txBody>
      </p:sp>
    </p:spTree>
    <p:extLst>
      <p:ext uri="{BB962C8B-B14F-4D97-AF65-F5344CB8AC3E}">
        <p14:creationId xmlns:p14="http://schemas.microsoft.com/office/powerpoint/2010/main" val="1619939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err="1" smtClean="0"/>
              <a:t>Gender</a:t>
            </a:r>
            <a:r>
              <a:rPr lang="nb-NO" b="1" dirty="0" smtClean="0"/>
              <a:t> </a:t>
            </a:r>
            <a:r>
              <a:rPr lang="nb-NO" b="1" dirty="0" err="1" smtClean="0"/>
              <a:t>Equality</a:t>
            </a:r>
            <a:r>
              <a:rPr lang="nb-NO" b="1" dirty="0" smtClean="0"/>
              <a:t> </a:t>
            </a:r>
            <a:r>
              <a:rPr lang="nb-NO" b="1" dirty="0" err="1" smtClean="0"/>
              <a:t>Act</a:t>
            </a:r>
            <a:r>
              <a:rPr lang="nb-NO" b="1" dirty="0" smtClean="0"/>
              <a:t> 1978</a:t>
            </a:r>
            <a:endParaRPr lang="nb-NO" b="1" dirty="0"/>
          </a:p>
        </p:txBody>
      </p:sp>
      <p:sp>
        <p:nvSpPr>
          <p:cNvPr id="3" name="Plassholder for innhold 2"/>
          <p:cNvSpPr>
            <a:spLocks noGrp="1"/>
          </p:cNvSpPr>
          <p:nvPr>
            <p:ph idx="1"/>
          </p:nvPr>
        </p:nvSpPr>
        <p:spPr/>
        <p:txBody>
          <a:bodyPr>
            <a:normAutofit/>
          </a:bodyPr>
          <a:lstStyle/>
          <a:p>
            <a:r>
              <a:rPr lang="en-GB" sz="2800" dirty="0" smtClean="0"/>
              <a:t>Prohibits </a:t>
            </a:r>
            <a:r>
              <a:rPr lang="en-GB" sz="2800" dirty="0"/>
              <a:t>gender discrimination and </a:t>
            </a:r>
            <a:r>
              <a:rPr lang="en-GB" sz="2800" dirty="0" smtClean="0"/>
              <a:t>promotes </a:t>
            </a:r>
            <a:r>
              <a:rPr lang="en-GB" sz="2800" dirty="0"/>
              <a:t>gender equality in all sectors of society.</a:t>
            </a:r>
            <a:endParaRPr lang="nb-NO" sz="2800" dirty="0"/>
          </a:p>
          <a:p>
            <a:r>
              <a:rPr lang="en-GB" sz="2800" dirty="0" smtClean="0"/>
              <a:t>Additions to the Act from 1981 and onwards states </a:t>
            </a:r>
            <a:r>
              <a:rPr lang="en-GB" sz="2800" dirty="0"/>
              <a:t>that both sexes should be represented in all public boards and committees – not less than 40% of each sex. </a:t>
            </a:r>
            <a:endParaRPr lang="nb-NO" sz="2800" dirty="0"/>
          </a:p>
        </p:txBody>
      </p:sp>
    </p:spTree>
    <p:extLst>
      <p:ext uri="{BB962C8B-B14F-4D97-AF65-F5344CB8AC3E}">
        <p14:creationId xmlns:p14="http://schemas.microsoft.com/office/powerpoint/2010/main" val="1113755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en-GB" b="1" dirty="0" smtClean="0"/>
              <a:t/>
            </a:r>
            <a:br>
              <a:rPr lang="en-GB" b="1" dirty="0" smtClean="0"/>
            </a:br>
            <a:r>
              <a:rPr lang="en-GB" sz="4900" b="1" dirty="0" smtClean="0"/>
              <a:t>The </a:t>
            </a:r>
            <a:r>
              <a:rPr lang="en-GB" sz="4900" b="1" dirty="0"/>
              <a:t>Kindergarten Act, 1975</a:t>
            </a:r>
            <a:r>
              <a:rPr lang="nb-NO" sz="4900" dirty="0"/>
              <a:t/>
            </a:r>
            <a:br>
              <a:rPr lang="nb-NO" sz="4900" dirty="0"/>
            </a:br>
            <a:endParaRPr lang="nb-NO" sz="4900" dirty="0"/>
          </a:p>
        </p:txBody>
      </p:sp>
      <p:sp>
        <p:nvSpPr>
          <p:cNvPr id="3" name="Plassholder for innhold 2"/>
          <p:cNvSpPr>
            <a:spLocks noGrp="1"/>
          </p:cNvSpPr>
          <p:nvPr>
            <p:ph idx="1"/>
          </p:nvPr>
        </p:nvSpPr>
        <p:spPr/>
        <p:txBody>
          <a:bodyPr>
            <a:normAutofit/>
          </a:bodyPr>
          <a:lstStyle/>
          <a:p>
            <a:r>
              <a:rPr lang="en-GB" sz="2400" dirty="0" smtClean="0"/>
              <a:t>States </a:t>
            </a:r>
            <a:r>
              <a:rPr lang="en-GB" sz="2400" dirty="0"/>
              <a:t>that municipalities must ensure a sufficient number of kindergarten places to meet the actual demand. All children 1-5 years of age have a legal right to a full time kindergarten place in the municipality where they live, in a municipal or private kindergarten. </a:t>
            </a:r>
            <a:endParaRPr lang="nb-NO" sz="2400" dirty="0"/>
          </a:p>
          <a:p>
            <a:r>
              <a:rPr lang="en-GB" sz="2400" dirty="0"/>
              <a:t>The regulations to the act set a maximum parental fee for a kindergarten place regardless of ownership, determined by Parliament in the state budget each year. </a:t>
            </a:r>
            <a:endParaRPr lang="nb-NO" sz="2400" dirty="0"/>
          </a:p>
        </p:txBody>
      </p:sp>
    </p:spTree>
    <p:extLst>
      <p:ext uri="{BB962C8B-B14F-4D97-AF65-F5344CB8AC3E}">
        <p14:creationId xmlns:p14="http://schemas.microsoft.com/office/powerpoint/2010/main" val="1261945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err="1" smtClean="0"/>
              <a:t>Social</a:t>
            </a:r>
            <a:r>
              <a:rPr lang="nb-NO" b="1" dirty="0" smtClean="0"/>
              <a:t> Security </a:t>
            </a:r>
            <a:r>
              <a:rPr lang="nb-NO" b="1" dirty="0" err="1" smtClean="0"/>
              <a:t>Act</a:t>
            </a:r>
            <a:r>
              <a:rPr lang="nb-NO" b="1" dirty="0" smtClean="0"/>
              <a:t> 1991</a:t>
            </a:r>
            <a:endParaRPr lang="nb-NO" b="1" dirty="0"/>
          </a:p>
        </p:txBody>
      </p:sp>
      <p:sp>
        <p:nvSpPr>
          <p:cNvPr id="3" name="Plassholder for innhold 2"/>
          <p:cNvSpPr>
            <a:spLocks noGrp="1"/>
          </p:cNvSpPr>
          <p:nvPr>
            <p:ph idx="1"/>
          </p:nvPr>
        </p:nvSpPr>
        <p:spPr/>
        <p:txBody>
          <a:bodyPr/>
          <a:lstStyle/>
          <a:p>
            <a:r>
              <a:rPr lang="en-GB" sz="2400" dirty="0"/>
              <a:t>Constitutes a social security net for persons and families unable to provide for themselves – services as well as allowances. </a:t>
            </a:r>
            <a:endParaRPr lang="en-GB" sz="2400" dirty="0" smtClean="0"/>
          </a:p>
          <a:p>
            <a:r>
              <a:rPr lang="en-GB" sz="2400" dirty="0" smtClean="0"/>
              <a:t>Norway – as the other Nordic countries – are well developed </a:t>
            </a:r>
            <a:r>
              <a:rPr lang="en-GB" sz="2400" smtClean="0"/>
              <a:t>welfare states </a:t>
            </a:r>
            <a:r>
              <a:rPr lang="en-GB" sz="2400" dirty="0" smtClean="0"/>
              <a:t>with extensive social security systems and high benefits,  including child grants, grants for single parents, maternal and paternal leave, unemployment benefits and pensions. The social security act covers vulnerable persons and families e.g. refugees and unemployed</a:t>
            </a:r>
            <a:endParaRPr lang="nb-NO" dirty="0"/>
          </a:p>
        </p:txBody>
      </p:sp>
    </p:spTree>
    <p:extLst>
      <p:ext uri="{BB962C8B-B14F-4D97-AF65-F5344CB8AC3E}">
        <p14:creationId xmlns:p14="http://schemas.microsoft.com/office/powerpoint/2010/main" val="4053782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b="1" dirty="0" smtClean="0"/>
              <a:t>Monotoring and </a:t>
            </a:r>
            <a:r>
              <a:rPr lang="nb-NO" b="1" dirty="0" err="1" smtClean="0"/>
              <a:t>measuring</a:t>
            </a:r>
            <a:r>
              <a:rPr lang="nb-NO" b="1" dirty="0" smtClean="0"/>
              <a:t> at </a:t>
            </a:r>
            <a:r>
              <a:rPr lang="nb-NO" b="1" dirty="0" err="1" smtClean="0"/>
              <a:t>municipal</a:t>
            </a:r>
            <a:r>
              <a:rPr lang="nb-NO" b="1" dirty="0" smtClean="0"/>
              <a:t> </a:t>
            </a:r>
            <a:r>
              <a:rPr lang="nb-NO" b="1" dirty="0" err="1" smtClean="0"/>
              <a:t>level</a:t>
            </a:r>
            <a:endParaRPr lang="nb-NO" b="1" dirty="0"/>
          </a:p>
        </p:txBody>
      </p:sp>
      <p:sp>
        <p:nvSpPr>
          <p:cNvPr id="3" name="Plassholder for innhold 2"/>
          <p:cNvSpPr>
            <a:spLocks noGrp="1"/>
          </p:cNvSpPr>
          <p:nvPr>
            <p:ph idx="1"/>
          </p:nvPr>
        </p:nvSpPr>
        <p:spPr/>
        <p:txBody>
          <a:bodyPr/>
          <a:lstStyle/>
          <a:p>
            <a:r>
              <a:rPr lang="nb-NO" sz="2400" dirty="0" err="1" smtClean="0"/>
              <a:t>Municipal</a:t>
            </a:r>
            <a:r>
              <a:rPr lang="nb-NO" sz="2400" dirty="0" smtClean="0"/>
              <a:t> </a:t>
            </a:r>
            <a:r>
              <a:rPr lang="nb-NO" sz="2400" dirty="0" err="1" smtClean="0"/>
              <a:t>gender</a:t>
            </a:r>
            <a:r>
              <a:rPr lang="nb-NO" sz="2400" dirty="0" smtClean="0"/>
              <a:t> </a:t>
            </a:r>
            <a:r>
              <a:rPr lang="nb-NO" sz="2400" dirty="0" err="1" smtClean="0"/>
              <a:t>equality</a:t>
            </a:r>
            <a:r>
              <a:rPr lang="nb-NO" sz="2400" dirty="0" smtClean="0"/>
              <a:t> </a:t>
            </a:r>
            <a:r>
              <a:rPr lang="nb-NO" sz="2400" dirty="0" err="1" smtClean="0"/>
              <a:t>index</a:t>
            </a:r>
            <a:endParaRPr lang="nb-NO" sz="2400" dirty="0" smtClean="0"/>
          </a:p>
          <a:p>
            <a:r>
              <a:rPr lang="nb-NO" sz="2400" dirty="0" err="1" smtClean="0"/>
              <a:t>Mainstreamed</a:t>
            </a:r>
            <a:r>
              <a:rPr lang="nb-NO" sz="2400" dirty="0" smtClean="0"/>
              <a:t>: </a:t>
            </a:r>
            <a:r>
              <a:rPr lang="nb-NO" sz="2400" dirty="0" err="1" smtClean="0"/>
              <a:t>collected</a:t>
            </a:r>
            <a:r>
              <a:rPr lang="nb-NO" sz="2400" dirty="0" smtClean="0"/>
              <a:t> and </a:t>
            </a:r>
            <a:r>
              <a:rPr lang="nb-NO" sz="2400" dirty="0" err="1" smtClean="0"/>
              <a:t>analysed</a:t>
            </a:r>
            <a:r>
              <a:rPr lang="nb-NO" sz="2400" dirty="0" smtClean="0"/>
              <a:t> </a:t>
            </a:r>
            <a:r>
              <a:rPr lang="nb-NO" sz="2400" dirty="0" err="1" smtClean="0"/>
              <a:t>annually</a:t>
            </a:r>
            <a:r>
              <a:rPr lang="nb-NO" sz="2400" dirty="0" smtClean="0"/>
              <a:t> by Statistical </a:t>
            </a:r>
            <a:r>
              <a:rPr lang="nb-NO" sz="2400" dirty="0" err="1" smtClean="0"/>
              <a:t>Bureau</a:t>
            </a:r>
            <a:r>
              <a:rPr lang="nb-NO" sz="2400" dirty="0" smtClean="0"/>
              <a:t> </a:t>
            </a:r>
          </a:p>
          <a:p>
            <a:r>
              <a:rPr lang="nb-NO" sz="2400" dirty="0" smtClean="0"/>
              <a:t>Covers 16 </a:t>
            </a:r>
            <a:r>
              <a:rPr lang="nb-NO" sz="2400" dirty="0" err="1" smtClean="0"/>
              <a:t>key</a:t>
            </a:r>
            <a:r>
              <a:rPr lang="nb-NO" sz="2400" dirty="0" smtClean="0"/>
              <a:t> </a:t>
            </a:r>
            <a:r>
              <a:rPr lang="nb-NO" sz="2400" dirty="0" err="1" smtClean="0"/>
              <a:t>indicators</a:t>
            </a:r>
            <a:r>
              <a:rPr lang="nb-NO" sz="2400" dirty="0" smtClean="0"/>
              <a:t> relevant to </a:t>
            </a:r>
            <a:r>
              <a:rPr lang="nb-NO" sz="2400" dirty="0" err="1" smtClean="0"/>
              <a:t>gender</a:t>
            </a:r>
            <a:r>
              <a:rPr lang="nb-NO" sz="2400" dirty="0" smtClean="0"/>
              <a:t> </a:t>
            </a:r>
            <a:r>
              <a:rPr lang="nb-NO" sz="2400" dirty="0" err="1" smtClean="0"/>
              <a:t>equality</a:t>
            </a:r>
            <a:r>
              <a:rPr lang="nb-NO" sz="2400" dirty="0" smtClean="0"/>
              <a:t>  </a:t>
            </a:r>
          </a:p>
          <a:p>
            <a:r>
              <a:rPr lang="nb-NO" sz="2400" dirty="0" smtClean="0"/>
              <a:t>Covers all 428 </a:t>
            </a:r>
            <a:r>
              <a:rPr lang="nb-NO" sz="2400" dirty="0" err="1" smtClean="0"/>
              <a:t>municipalties</a:t>
            </a:r>
            <a:r>
              <a:rPr lang="nb-NO" sz="2400" dirty="0" smtClean="0"/>
              <a:t> and 18 </a:t>
            </a:r>
            <a:r>
              <a:rPr lang="nb-NO" sz="2400" dirty="0" err="1" smtClean="0"/>
              <a:t>provinces</a:t>
            </a:r>
            <a:endParaRPr lang="nb-NO" sz="2400" dirty="0" smtClean="0"/>
          </a:p>
          <a:p>
            <a:r>
              <a:rPr lang="nb-NO" sz="2400" dirty="0" err="1" smtClean="0"/>
              <a:t>Enables</a:t>
            </a:r>
            <a:r>
              <a:rPr lang="nb-NO" sz="2400" dirty="0" smtClean="0"/>
              <a:t> </a:t>
            </a:r>
            <a:r>
              <a:rPr lang="nb-NO" sz="2400" dirty="0" err="1" smtClean="0"/>
              <a:t>them</a:t>
            </a:r>
            <a:r>
              <a:rPr lang="nb-NO" sz="2400" dirty="0" smtClean="0"/>
              <a:t> to </a:t>
            </a:r>
            <a:r>
              <a:rPr lang="nb-NO" sz="2400" dirty="0" err="1" smtClean="0"/>
              <a:t>compare</a:t>
            </a:r>
            <a:r>
              <a:rPr lang="nb-NO" sz="2400" dirty="0" smtClean="0"/>
              <a:t> </a:t>
            </a:r>
            <a:r>
              <a:rPr lang="nb-NO" sz="2400" dirty="0" err="1" smtClean="0"/>
              <a:t>their</a:t>
            </a:r>
            <a:r>
              <a:rPr lang="nb-NO" sz="2400" dirty="0" smtClean="0"/>
              <a:t> </a:t>
            </a:r>
            <a:r>
              <a:rPr lang="nb-NO" sz="2400" dirty="0" err="1" smtClean="0"/>
              <a:t>results</a:t>
            </a:r>
            <a:r>
              <a:rPr lang="nb-NO" sz="2400" dirty="0" smtClean="0"/>
              <a:t> </a:t>
            </a:r>
            <a:r>
              <a:rPr lang="nb-NO" sz="2400" dirty="0" err="1" smtClean="0"/>
              <a:t>with</a:t>
            </a:r>
            <a:r>
              <a:rPr lang="nb-NO" sz="2400" dirty="0" smtClean="0"/>
              <a:t> </a:t>
            </a:r>
            <a:r>
              <a:rPr lang="nb-NO" sz="2400" dirty="0" err="1" smtClean="0"/>
              <a:t>the</a:t>
            </a:r>
            <a:r>
              <a:rPr lang="nb-NO" sz="2400" dirty="0" smtClean="0"/>
              <a:t> </a:t>
            </a:r>
            <a:r>
              <a:rPr lang="nb-NO" sz="2400" dirty="0" err="1" smtClean="0"/>
              <a:t>national</a:t>
            </a:r>
            <a:r>
              <a:rPr lang="nb-NO" sz="2400" dirty="0" smtClean="0"/>
              <a:t> </a:t>
            </a:r>
            <a:r>
              <a:rPr lang="nb-NO" sz="2400" dirty="0" err="1" smtClean="0"/>
              <a:t>average</a:t>
            </a:r>
            <a:r>
              <a:rPr lang="nb-NO" sz="2400" dirty="0" smtClean="0"/>
              <a:t> and </a:t>
            </a:r>
            <a:r>
              <a:rPr lang="nb-NO" sz="2400" dirty="0" err="1" smtClean="0"/>
              <a:t>with</a:t>
            </a:r>
            <a:r>
              <a:rPr lang="nb-NO" sz="2400" dirty="0" smtClean="0"/>
              <a:t> </a:t>
            </a:r>
            <a:r>
              <a:rPr lang="nb-NO" sz="2400" dirty="0" err="1" smtClean="0"/>
              <a:t>their</a:t>
            </a:r>
            <a:r>
              <a:rPr lang="nb-NO" sz="2400" dirty="0" smtClean="0"/>
              <a:t> </a:t>
            </a:r>
            <a:r>
              <a:rPr lang="nb-NO" sz="2400" dirty="0" err="1" smtClean="0"/>
              <a:t>neighbours</a:t>
            </a:r>
            <a:r>
              <a:rPr lang="nb-NO" sz="2400" dirty="0" smtClean="0"/>
              <a:t> – as </a:t>
            </a:r>
            <a:r>
              <a:rPr lang="nb-NO" sz="2400" dirty="0" err="1" smtClean="0"/>
              <a:t>well</a:t>
            </a:r>
            <a:r>
              <a:rPr lang="nb-NO" sz="2400" dirty="0" smtClean="0"/>
              <a:t> as </a:t>
            </a:r>
            <a:r>
              <a:rPr lang="nb-NO" sz="2400" dirty="0" err="1" smtClean="0"/>
              <a:t>their</a:t>
            </a:r>
            <a:r>
              <a:rPr lang="nb-NO" sz="2400" dirty="0" smtClean="0"/>
              <a:t> </a:t>
            </a:r>
            <a:r>
              <a:rPr lang="nb-NO" sz="2400" dirty="0" err="1" smtClean="0"/>
              <a:t>own</a:t>
            </a:r>
            <a:r>
              <a:rPr lang="nb-NO" sz="2400" dirty="0" smtClean="0"/>
              <a:t> </a:t>
            </a:r>
            <a:r>
              <a:rPr lang="nb-NO" sz="2400" dirty="0" err="1" smtClean="0"/>
              <a:t>development</a:t>
            </a:r>
            <a:r>
              <a:rPr lang="nb-NO" sz="2400" dirty="0" smtClean="0"/>
              <a:t> over time. </a:t>
            </a:r>
          </a:p>
          <a:p>
            <a:r>
              <a:rPr lang="nb-NO" sz="2400" dirty="0" smtClean="0"/>
              <a:t>Basis for administrative planning </a:t>
            </a:r>
            <a:r>
              <a:rPr lang="nb-NO" sz="2400" dirty="0" err="1" smtClean="0"/>
              <a:t>of</a:t>
            </a:r>
            <a:r>
              <a:rPr lang="nb-NO" sz="2400" dirty="0" smtClean="0"/>
              <a:t> </a:t>
            </a:r>
            <a:r>
              <a:rPr lang="nb-NO" sz="2400" dirty="0" err="1" smtClean="0"/>
              <a:t>gender</a:t>
            </a:r>
            <a:r>
              <a:rPr lang="nb-NO" sz="2400" dirty="0" smtClean="0"/>
              <a:t> </a:t>
            </a:r>
            <a:r>
              <a:rPr lang="nb-NO" sz="2400" dirty="0" err="1" smtClean="0"/>
              <a:t>equality</a:t>
            </a:r>
            <a:r>
              <a:rPr lang="nb-NO" sz="2400" dirty="0" smtClean="0"/>
              <a:t> </a:t>
            </a:r>
            <a:r>
              <a:rPr lang="nb-NO" sz="2400" dirty="0" err="1" smtClean="0"/>
              <a:t>initaives</a:t>
            </a:r>
            <a:r>
              <a:rPr lang="nb-NO" sz="2400" dirty="0" smtClean="0"/>
              <a:t> </a:t>
            </a:r>
          </a:p>
          <a:p>
            <a:r>
              <a:rPr lang="nb-NO" sz="2400" dirty="0" smtClean="0"/>
              <a:t>Basis for </a:t>
            </a:r>
            <a:r>
              <a:rPr lang="nb-NO" sz="2400" dirty="0" err="1" smtClean="0"/>
              <a:t>political</a:t>
            </a:r>
            <a:r>
              <a:rPr lang="nb-NO" sz="2400" dirty="0" smtClean="0"/>
              <a:t> </a:t>
            </a:r>
            <a:r>
              <a:rPr lang="nb-NO" sz="2400" dirty="0" err="1" smtClean="0"/>
              <a:t>decisions</a:t>
            </a:r>
            <a:r>
              <a:rPr lang="nb-NO" sz="2400" dirty="0" smtClean="0"/>
              <a:t> </a:t>
            </a:r>
            <a:r>
              <a:rPr lang="nb-NO" sz="2400" dirty="0" err="1" smtClean="0"/>
              <a:t>across</a:t>
            </a:r>
            <a:r>
              <a:rPr lang="nb-NO" sz="2400" dirty="0" smtClean="0"/>
              <a:t> party lines</a:t>
            </a:r>
            <a:endParaRPr lang="nb-NO" sz="2400" dirty="0"/>
          </a:p>
        </p:txBody>
      </p:sp>
    </p:spTree>
    <p:extLst>
      <p:ext uri="{BB962C8B-B14F-4D97-AF65-F5344CB8AC3E}">
        <p14:creationId xmlns:p14="http://schemas.microsoft.com/office/powerpoint/2010/main" val="1869740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b="1" dirty="0" err="1" smtClean="0"/>
              <a:t>Gender</a:t>
            </a:r>
            <a:r>
              <a:rPr lang="nb-NO" b="1" dirty="0" smtClean="0"/>
              <a:t> </a:t>
            </a:r>
            <a:r>
              <a:rPr lang="nb-NO" b="1" dirty="0" err="1" smtClean="0"/>
              <a:t>equality</a:t>
            </a:r>
            <a:endParaRPr lang="nb-NO" b="1" dirty="0"/>
          </a:p>
        </p:txBody>
      </p:sp>
      <p:sp>
        <p:nvSpPr>
          <p:cNvPr id="6" name="Plassholder for innhold 5"/>
          <p:cNvSpPr>
            <a:spLocks noGrp="1"/>
          </p:cNvSpPr>
          <p:nvPr>
            <p:ph idx="1"/>
          </p:nvPr>
        </p:nvSpPr>
        <p:spPr/>
        <p:txBody>
          <a:bodyPr>
            <a:normAutofit fontScale="55000" lnSpcReduction="20000"/>
          </a:bodyPr>
          <a:lstStyle/>
          <a:p>
            <a:pPr marL="0" indent="0">
              <a:buNone/>
            </a:pPr>
            <a:r>
              <a:rPr lang="nb-NO" b="1" dirty="0" err="1" smtClean="0"/>
              <a:t>Indicators</a:t>
            </a:r>
            <a:endParaRPr lang="nb-NO" b="1" dirty="0" smtClean="0"/>
          </a:p>
          <a:p>
            <a:pPr>
              <a:buFontTx/>
              <a:buChar char="-"/>
            </a:pPr>
            <a:r>
              <a:rPr lang="nb-NO" dirty="0" err="1" smtClean="0"/>
              <a:t>Percentage</a:t>
            </a:r>
            <a:r>
              <a:rPr lang="nb-NO" dirty="0" smtClean="0"/>
              <a:t> men 20-66 </a:t>
            </a:r>
            <a:r>
              <a:rPr lang="nb-NO" dirty="0" err="1" smtClean="0"/>
              <a:t>working</a:t>
            </a:r>
            <a:r>
              <a:rPr lang="nb-NO" dirty="0" smtClean="0"/>
              <a:t> part time</a:t>
            </a:r>
          </a:p>
          <a:p>
            <a:pPr>
              <a:buFontTx/>
              <a:buChar char="-"/>
            </a:pPr>
            <a:r>
              <a:rPr lang="nb-NO" dirty="0" err="1" smtClean="0"/>
              <a:t>Percentage</a:t>
            </a:r>
            <a:r>
              <a:rPr lang="nb-NO" dirty="0" smtClean="0"/>
              <a:t> </a:t>
            </a:r>
            <a:r>
              <a:rPr lang="nb-NO" dirty="0" err="1" smtClean="0"/>
              <a:t>women</a:t>
            </a:r>
            <a:r>
              <a:rPr lang="nb-NO" dirty="0" smtClean="0"/>
              <a:t> 20-66 </a:t>
            </a:r>
            <a:r>
              <a:rPr lang="nb-NO" dirty="0" err="1" smtClean="0"/>
              <a:t>working</a:t>
            </a:r>
            <a:r>
              <a:rPr lang="nb-NO" dirty="0" smtClean="0"/>
              <a:t> part time</a:t>
            </a:r>
          </a:p>
          <a:p>
            <a:pPr>
              <a:buFontTx/>
              <a:buChar char="-"/>
            </a:pPr>
            <a:endParaRPr lang="nb-NO" dirty="0" smtClean="0"/>
          </a:p>
          <a:p>
            <a:pPr>
              <a:buFontTx/>
              <a:buChar char="-"/>
            </a:pPr>
            <a:r>
              <a:rPr lang="nb-NO" dirty="0" err="1" smtClean="0"/>
              <a:t>Percentage</a:t>
            </a:r>
            <a:r>
              <a:rPr lang="nb-NO" dirty="0" smtClean="0"/>
              <a:t> </a:t>
            </a:r>
            <a:r>
              <a:rPr lang="nb-NO" dirty="0" err="1"/>
              <a:t>fathers</a:t>
            </a:r>
            <a:r>
              <a:rPr lang="nb-NO" dirty="0"/>
              <a:t> taking full </a:t>
            </a:r>
            <a:r>
              <a:rPr lang="nb-NO" dirty="0" err="1"/>
              <a:t>fathers</a:t>
            </a:r>
            <a:r>
              <a:rPr lang="nb-NO" dirty="0"/>
              <a:t> </a:t>
            </a:r>
            <a:r>
              <a:rPr lang="nb-NO" dirty="0" err="1"/>
              <a:t>quota</a:t>
            </a:r>
            <a:r>
              <a:rPr lang="nb-NO" dirty="0"/>
              <a:t> or more</a:t>
            </a:r>
          </a:p>
          <a:p>
            <a:pPr>
              <a:buFontTx/>
              <a:buChar char="-"/>
            </a:pPr>
            <a:endParaRPr lang="nb-NO" dirty="0" smtClean="0"/>
          </a:p>
          <a:p>
            <a:pPr>
              <a:buFontTx/>
              <a:buChar char="-"/>
            </a:pPr>
            <a:r>
              <a:rPr lang="nb-NO" dirty="0" err="1" smtClean="0"/>
              <a:t>Percentage</a:t>
            </a:r>
            <a:r>
              <a:rPr lang="nb-NO" dirty="0" smtClean="0"/>
              <a:t> </a:t>
            </a:r>
            <a:r>
              <a:rPr lang="nb-NO" dirty="0" err="1" smtClean="0"/>
              <a:t>women</a:t>
            </a:r>
            <a:r>
              <a:rPr lang="nb-NO" dirty="0" smtClean="0"/>
              <a:t> </a:t>
            </a:r>
            <a:r>
              <a:rPr lang="nb-NO" dirty="0" err="1" smtClean="0"/>
              <a:t>municipal</a:t>
            </a:r>
            <a:r>
              <a:rPr lang="nb-NO" dirty="0" smtClean="0"/>
              <a:t> </a:t>
            </a:r>
            <a:r>
              <a:rPr lang="nb-NO" dirty="0" err="1" smtClean="0"/>
              <a:t>council</a:t>
            </a:r>
            <a:r>
              <a:rPr lang="nb-NO" dirty="0" smtClean="0"/>
              <a:t> </a:t>
            </a:r>
            <a:r>
              <a:rPr lang="nb-NO" dirty="0" err="1" smtClean="0"/>
              <a:t>members</a:t>
            </a:r>
            <a:endParaRPr lang="nb-NO" dirty="0" smtClean="0"/>
          </a:p>
          <a:p>
            <a:pPr>
              <a:buFontTx/>
              <a:buChar char="-"/>
            </a:pPr>
            <a:endParaRPr lang="nb-NO" dirty="0" smtClean="0"/>
          </a:p>
          <a:p>
            <a:pPr>
              <a:buFontTx/>
              <a:buChar char="-"/>
            </a:pPr>
            <a:r>
              <a:rPr lang="nb-NO" dirty="0" err="1" smtClean="0"/>
              <a:t>Percentage</a:t>
            </a:r>
            <a:r>
              <a:rPr lang="nb-NO" dirty="0" smtClean="0"/>
              <a:t> </a:t>
            </a:r>
            <a:r>
              <a:rPr lang="nb-NO" dirty="0" err="1" smtClean="0"/>
              <a:t>women</a:t>
            </a:r>
            <a:r>
              <a:rPr lang="nb-NO" dirty="0" smtClean="0"/>
              <a:t> </a:t>
            </a:r>
            <a:r>
              <a:rPr lang="nb-NO" dirty="0" err="1" smtClean="0"/>
              <a:t>employees</a:t>
            </a:r>
            <a:r>
              <a:rPr lang="nb-NO" dirty="0" smtClean="0"/>
              <a:t> 20-66 in </a:t>
            </a:r>
            <a:r>
              <a:rPr lang="nb-NO" dirty="0" err="1" smtClean="0"/>
              <a:t>the</a:t>
            </a:r>
            <a:r>
              <a:rPr lang="nb-NO" dirty="0" smtClean="0"/>
              <a:t> </a:t>
            </a:r>
            <a:r>
              <a:rPr lang="nb-NO" dirty="0" err="1" smtClean="0"/>
              <a:t>public</a:t>
            </a:r>
            <a:r>
              <a:rPr lang="nb-NO" dirty="0" smtClean="0"/>
              <a:t> </a:t>
            </a:r>
            <a:r>
              <a:rPr lang="nb-NO" dirty="0" err="1" smtClean="0"/>
              <a:t>sector</a:t>
            </a:r>
            <a:endParaRPr lang="nb-NO" dirty="0" smtClean="0"/>
          </a:p>
          <a:p>
            <a:pPr>
              <a:buFontTx/>
              <a:buChar char="-"/>
            </a:pPr>
            <a:r>
              <a:rPr lang="nb-NO" dirty="0" err="1" smtClean="0"/>
              <a:t>Percentage</a:t>
            </a:r>
            <a:r>
              <a:rPr lang="nb-NO" dirty="0" smtClean="0"/>
              <a:t>  </a:t>
            </a:r>
            <a:r>
              <a:rPr lang="nb-NO" dirty="0" err="1" smtClean="0"/>
              <a:t>women</a:t>
            </a:r>
            <a:r>
              <a:rPr lang="nb-NO" dirty="0" smtClean="0"/>
              <a:t> </a:t>
            </a:r>
            <a:r>
              <a:rPr lang="nb-NO" dirty="0" err="1" smtClean="0"/>
              <a:t>employees</a:t>
            </a:r>
            <a:r>
              <a:rPr lang="nb-NO" dirty="0" smtClean="0"/>
              <a:t> 20-66 in </a:t>
            </a:r>
            <a:r>
              <a:rPr lang="nb-NO" dirty="0" err="1" smtClean="0"/>
              <a:t>the</a:t>
            </a:r>
            <a:r>
              <a:rPr lang="nb-NO" dirty="0" smtClean="0"/>
              <a:t> private </a:t>
            </a:r>
            <a:r>
              <a:rPr lang="nb-NO" dirty="0" err="1" smtClean="0"/>
              <a:t>sctor</a:t>
            </a:r>
            <a:endParaRPr lang="nb-NO" dirty="0" smtClean="0"/>
          </a:p>
          <a:p>
            <a:pPr>
              <a:buFontTx/>
              <a:buChar char="-"/>
            </a:pPr>
            <a:r>
              <a:rPr lang="nb-NO" dirty="0" err="1" smtClean="0"/>
              <a:t>Percentage</a:t>
            </a:r>
            <a:r>
              <a:rPr lang="nb-NO" dirty="0" smtClean="0"/>
              <a:t> </a:t>
            </a:r>
            <a:r>
              <a:rPr lang="nb-NO" dirty="0" err="1" smtClean="0"/>
              <a:t>women</a:t>
            </a:r>
            <a:r>
              <a:rPr lang="nb-NO" dirty="0" smtClean="0"/>
              <a:t> </a:t>
            </a:r>
            <a:r>
              <a:rPr lang="nb-NO" dirty="0" err="1" smtClean="0"/>
              <a:t>among</a:t>
            </a:r>
            <a:r>
              <a:rPr lang="nb-NO" dirty="0" smtClean="0"/>
              <a:t> leaders 20-66</a:t>
            </a:r>
          </a:p>
          <a:p>
            <a:pPr>
              <a:buFontTx/>
              <a:buChar char="-"/>
            </a:pPr>
            <a:endParaRPr lang="nb-NO" dirty="0" smtClean="0"/>
          </a:p>
          <a:p>
            <a:pPr>
              <a:buFontTx/>
              <a:buChar char="-"/>
            </a:pPr>
            <a:r>
              <a:rPr lang="nb-NO" dirty="0" smtClean="0"/>
              <a:t>Level </a:t>
            </a:r>
            <a:r>
              <a:rPr lang="nb-NO" dirty="0" err="1"/>
              <a:t>of</a:t>
            </a:r>
            <a:r>
              <a:rPr lang="nb-NO" dirty="0"/>
              <a:t> </a:t>
            </a:r>
            <a:r>
              <a:rPr lang="nb-NO" dirty="0" err="1"/>
              <a:t>gender</a:t>
            </a:r>
            <a:r>
              <a:rPr lang="nb-NO" dirty="0"/>
              <a:t> </a:t>
            </a:r>
            <a:r>
              <a:rPr lang="nb-NO" dirty="0" err="1"/>
              <a:t>balanced</a:t>
            </a:r>
            <a:r>
              <a:rPr lang="nb-NO" dirty="0"/>
              <a:t> business </a:t>
            </a:r>
            <a:r>
              <a:rPr lang="nb-NO" dirty="0" err="1"/>
              <a:t>structure</a:t>
            </a:r>
            <a:endParaRPr lang="nb-NO" dirty="0"/>
          </a:p>
          <a:p>
            <a:pPr>
              <a:buFontTx/>
              <a:buChar char="-"/>
            </a:pPr>
            <a:r>
              <a:rPr lang="nb-NO" dirty="0" smtClean="0"/>
              <a:t>Level </a:t>
            </a:r>
            <a:r>
              <a:rPr lang="nb-NO" dirty="0" err="1" smtClean="0"/>
              <a:t>of</a:t>
            </a:r>
            <a:r>
              <a:rPr lang="nb-NO" dirty="0" smtClean="0"/>
              <a:t> </a:t>
            </a:r>
            <a:r>
              <a:rPr lang="nb-NO" dirty="0" err="1" smtClean="0"/>
              <a:t>gender</a:t>
            </a:r>
            <a:r>
              <a:rPr lang="nb-NO" dirty="0" smtClean="0"/>
              <a:t> </a:t>
            </a:r>
            <a:r>
              <a:rPr lang="nb-NO" dirty="0" err="1" smtClean="0"/>
              <a:t>balance</a:t>
            </a:r>
            <a:r>
              <a:rPr lang="nb-NO" dirty="0" smtClean="0"/>
              <a:t> in </a:t>
            </a:r>
            <a:r>
              <a:rPr lang="nb-NO" dirty="0" err="1" smtClean="0"/>
              <a:t>educational</a:t>
            </a:r>
            <a:r>
              <a:rPr lang="nb-NO" dirty="0" smtClean="0"/>
              <a:t> programs in </a:t>
            </a:r>
            <a:r>
              <a:rPr lang="nb-NO" dirty="0" err="1" smtClean="0"/>
              <a:t>upper</a:t>
            </a:r>
            <a:r>
              <a:rPr lang="nb-NO" dirty="0" smtClean="0"/>
              <a:t> </a:t>
            </a:r>
            <a:r>
              <a:rPr lang="nb-NO" dirty="0" err="1" smtClean="0"/>
              <a:t>secondary</a:t>
            </a:r>
            <a:r>
              <a:rPr lang="nb-NO" dirty="0" smtClean="0"/>
              <a:t> </a:t>
            </a:r>
            <a:r>
              <a:rPr lang="nb-NO" dirty="0" err="1" smtClean="0"/>
              <a:t>school</a:t>
            </a:r>
            <a:endParaRPr lang="nb-NO" dirty="0"/>
          </a:p>
        </p:txBody>
      </p:sp>
    </p:spTree>
    <p:extLst>
      <p:ext uri="{BB962C8B-B14F-4D97-AF65-F5344CB8AC3E}">
        <p14:creationId xmlns:p14="http://schemas.microsoft.com/office/powerpoint/2010/main" val="1275848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Kindergartens</a:t>
            </a:r>
            <a:endParaRPr lang="nb-NO" b="1" dirty="0"/>
          </a:p>
        </p:txBody>
      </p:sp>
      <p:sp>
        <p:nvSpPr>
          <p:cNvPr id="3" name="Plassholder for innhold 2"/>
          <p:cNvSpPr>
            <a:spLocks noGrp="1"/>
          </p:cNvSpPr>
          <p:nvPr>
            <p:ph sz="half" idx="1"/>
          </p:nvPr>
        </p:nvSpPr>
        <p:spPr/>
        <p:txBody>
          <a:bodyPr>
            <a:normAutofit fontScale="85000" lnSpcReduction="10000"/>
          </a:bodyPr>
          <a:lstStyle/>
          <a:p>
            <a:pPr marL="0" indent="0">
              <a:buNone/>
            </a:pPr>
            <a:r>
              <a:rPr lang="nb-NO" b="1" dirty="0" err="1"/>
              <a:t>Indicators</a:t>
            </a:r>
            <a:endParaRPr lang="nb-NO" b="1" dirty="0"/>
          </a:p>
          <a:p>
            <a:pPr marL="0" indent="0">
              <a:buNone/>
            </a:pPr>
            <a:endParaRPr lang="nb-NO" dirty="0" smtClean="0"/>
          </a:p>
          <a:p>
            <a:pPr marL="0" indent="0">
              <a:buNone/>
            </a:pPr>
            <a:r>
              <a:rPr lang="nb-NO" dirty="0" err="1" smtClean="0"/>
              <a:t>Percentage</a:t>
            </a:r>
            <a:r>
              <a:rPr lang="nb-NO" dirty="0" smtClean="0"/>
              <a:t> </a:t>
            </a:r>
            <a:r>
              <a:rPr lang="nb-NO" dirty="0"/>
              <a:t>1-5 </a:t>
            </a:r>
            <a:r>
              <a:rPr lang="nb-NO" dirty="0" err="1"/>
              <a:t>years</a:t>
            </a:r>
            <a:r>
              <a:rPr lang="nb-NO" dirty="0"/>
              <a:t> in </a:t>
            </a:r>
            <a:r>
              <a:rPr lang="nb-NO" dirty="0" err="1"/>
              <a:t>kindergartens</a:t>
            </a:r>
            <a:endParaRPr lang="nb-NO" dirty="0"/>
          </a:p>
          <a:p>
            <a:endParaRPr lang="nb-NO" dirty="0" smtClean="0"/>
          </a:p>
          <a:p>
            <a:pPr marL="0" indent="0">
              <a:buNone/>
            </a:pPr>
            <a:r>
              <a:rPr lang="nb-NO" dirty="0" smtClean="0"/>
              <a:t>(Kindergartens </a:t>
            </a:r>
            <a:r>
              <a:rPr lang="nb-NO" dirty="0" err="1" smtClean="0"/>
              <a:t>are</a:t>
            </a:r>
            <a:r>
              <a:rPr lang="nb-NO" dirty="0" smtClean="0"/>
              <a:t> </a:t>
            </a:r>
            <a:r>
              <a:rPr lang="nb-NO" dirty="0" err="1" smtClean="0"/>
              <a:t>believed</a:t>
            </a:r>
            <a:r>
              <a:rPr lang="nb-NO" dirty="0" smtClean="0"/>
              <a:t> to be </a:t>
            </a:r>
            <a:r>
              <a:rPr lang="nb-NO" dirty="0" err="1" smtClean="0"/>
              <a:t>important</a:t>
            </a:r>
            <a:r>
              <a:rPr lang="nb-NO" dirty="0" smtClean="0"/>
              <a:t> to </a:t>
            </a:r>
            <a:r>
              <a:rPr lang="nb-NO" dirty="0" err="1" smtClean="0"/>
              <a:t>childrens’s</a:t>
            </a:r>
            <a:r>
              <a:rPr lang="nb-NO" dirty="0" smtClean="0"/>
              <a:t> </a:t>
            </a:r>
            <a:r>
              <a:rPr lang="nb-NO" dirty="0" err="1" smtClean="0"/>
              <a:t>development</a:t>
            </a:r>
            <a:r>
              <a:rPr lang="nb-NO" dirty="0" smtClean="0"/>
              <a:t> and </a:t>
            </a:r>
            <a:r>
              <a:rPr lang="nb-NO" dirty="0" err="1" smtClean="0"/>
              <a:t>future</a:t>
            </a:r>
            <a:r>
              <a:rPr lang="nb-NO" dirty="0" smtClean="0"/>
              <a:t> </a:t>
            </a:r>
            <a:r>
              <a:rPr lang="nb-NO" dirty="0" err="1" smtClean="0"/>
              <a:t>learning</a:t>
            </a:r>
            <a:r>
              <a:rPr lang="nb-NO" dirty="0" smtClean="0"/>
              <a:t>, </a:t>
            </a:r>
            <a:r>
              <a:rPr lang="nb-NO" dirty="0" err="1" smtClean="0"/>
              <a:t>especially</a:t>
            </a:r>
            <a:r>
              <a:rPr lang="nb-NO" dirty="0" smtClean="0"/>
              <a:t> </a:t>
            </a:r>
            <a:r>
              <a:rPr lang="nb-NO" dirty="0" err="1" smtClean="0"/>
              <a:t>children</a:t>
            </a:r>
            <a:r>
              <a:rPr lang="nb-NO" dirty="0" smtClean="0"/>
              <a:t> from </a:t>
            </a:r>
            <a:r>
              <a:rPr lang="nb-NO" dirty="0" err="1" smtClean="0"/>
              <a:t>poor</a:t>
            </a:r>
            <a:r>
              <a:rPr lang="nb-NO" dirty="0" smtClean="0"/>
              <a:t> or immigrant families – </a:t>
            </a:r>
            <a:r>
              <a:rPr lang="nb-NO" dirty="0" err="1" smtClean="0"/>
              <a:t>apart</a:t>
            </a:r>
            <a:r>
              <a:rPr lang="nb-NO" dirty="0" smtClean="0"/>
              <a:t> from </a:t>
            </a:r>
            <a:r>
              <a:rPr lang="nb-NO" dirty="0" err="1" smtClean="0"/>
              <a:t>being</a:t>
            </a:r>
            <a:r>
              <a:rPr lang="nb-NO" dirty="0" smtClean="0"/>
              <a:t> </a:t>
            </a:r>
            <a:r>
              <a:rPr lang="nb-NO" dirty="0" err="1" smtClean="0"/>
              <a:t>important</a:t>
            </a:r>
            <a:r>
              <a:rPr lang="nb-NO" dirty="0" smtClean="0"/>
              <a:t> for </a:t>
            </a:r>
            <a:r>
              <a:rPr lang="nb-NO" dirty="0" err="1" smtClean="0"/>
              <a:t>working</a:t>
            </a:r>
            <a:r>
              <a:rPr lang="nb-NO" smtClean="0"/>
              <a:t> parents</a:t>
            </a:r>
            <a:r>
              <a:rPr lang="nb-NO" dirty="0" smtClean="0"/>
              <a:t>)</a:t>
            </a:r>
            <a:endParaRPr lang="nb-NO" dirty="0"/>
          </a:p>
        </p:txBody>
      </p:sp>
      <p:pic>
        <p:nvPicPr>
          <p:cNvPr id="5" name="Picture 2" descr="C:\Users\754lsc\Desktop\Likestilling illustrasjoner\Likestilling fotografier\3_.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0" y="2132856"/>
            <a:ext cx="4038600"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25351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1555</Words>
  <Application>Microsoft Office PowerPoint</Application>
  <PresentationFormat>Diavetítés a képernyőre (4:3 oldalarány)</PresentationFormat>
  <Paragraphs>167</Paragraphs>
  <Slides>23</Slides>
  <Notes>2</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23</vt:i4>
      </vt:variant>
    </vt:vector>
  </HeadingPairs>
  <TitlesOfParts>
    <vt:vector size="27" baseType="lpstr">
      <vt:lpstr>Arial</vt:lpstr>
      <vt:lpstr>Calibri</vt:lpstr>
      <vt:lpstr>Helvetica</vt:lpstr>
      <vt:lpstr>Office-tema</vt:lpstr>
      <vt:lpstr>Gender challenges and priorities in 3 Norwegian municipalities </vt:lpstr>
      <vt:lpstr>Presentation plan</vt:lpstr>
      <vt:lpstr>Gender Equality Acts: 3 examples </vt:lpstr>
      <vt:lpstr>Gender Equality Act 1978</vt:lpstr>
      <vt:lpstr> The Kindergarten Act, 1975 </vt:lpstr>
      <vt:lpstr>Social Security Act 1991</vt:lpstr>
      <vt:lpstr>Monotoring and measuring at municipal level</vt:lpstr>
      <vt:lpstr>Gender equality</vt:lpstr>
      <vt:lpstr>Kindergartens</vt:lpstr>
      <vt:lpstr>Social security</vt:lpstr>
      <vt:lpstr>Three municipalities</vt:lpstr>
      <vt:lpstr>Kristiansand municipality</vt:lpstr>
      <vt:lpstr>Kristiansand: Key challenges</vt:lpstr>
      <vt:lpstr>Kristiansand: Initiatives</vt:lpstr>
      <vt:lpstr>Gran muncipality</vt:lpstr>
      <vt:lpstr>Gran: Key challenges</vt:lpstr>
      <vt:lpstr>Gran: Initiatives</vt:lpstr>
      <vt:lpstr>Sagene district in Oslo</vt:lpstr>
      <vt:lpstr>Sagene: Key challenges</vt:lpstr>
      <vt:lpstr>Sagene: Initiatives</vt:lpstr>
      <vt:lpstr>Role of Local Government Association, KS </vt:lpstr>
      <vt:lpstr>Consultative meetings  with government</vt:lpstr>
      <vt:lpstr>Some experiences</vt:lpstr>
    </vt:vector>
  </TitlesOfParts>
  <Company>KS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municipalities have a role in follow up gender legislation?</dc:title>
  <dc:creator>Liss Schanke</dc:creator>
  <cp:lastModifiedBy>Sabján Katalin</cp:lastModifiedBy>
  <cp:revision>36</cp:revision>
  <dcterms:created xsi:type="dcterms:W3CDTF">2015-06-05T09:57:42Z</dcterms:created>
  <dcterms:modified xsi:type="dcterms:W3CDTF">2015-09-24T03:22:58Z</dcterms:modified>
</cp:coreProperties>
</file>