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7" r:id="rId2"/>
    <p:sldId id="258" r:id="rId3"/>
    <p:sldId id="259" r:id="rId4"/>
    <p:sldId id="261" r:id="rId5"/>
    <p:sldId id="308" r:id="rId6"/>
    <p:sldId id="260" r:id="rId7"/>
    <p:sldId id="263" r:id="rId8"/>
    <p:sldId id="266" r:id="rId9"/>
    <p:sldId id="303" r:id="rId10"/>
    <p:sldId id="291" r:id="rId11"/>
    <p:sldId id="306" r:id="rId12"/>
    <p:sldId id="268" r:id="rId13"/>
    <p:sldId id="269" r:id="rId14"/>
    <p:sldId id="307" r:id="rId15"/>
  </p:sldIdLst>
  <p:sldSz cx="9144000" cy="6858000" type="screen4x3"/>
  <p:notesSz cx="6805613" cy="99441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76805" autoAdjust="0"/>
  </p:normalViewPr>
  <p:slideViewPr>
    <p:cSldViewPr>
      <p:cViewPr varScale="1">
        <p:scale>
          <a:sx n="53" d="100"/>
          <a:sy n="53" d="100"/>
        </p:scale>
        <p:origin x="1176" y="78"/>
      </p:cViewPr>
      <p:guideLst>
        <p:guide orient="horz" pos="2160"/>
        <p:guide pos="2880"/>
      </p:guideLst>
    </p:cSldViewPr>
  </p:slideViewPr>
  <p:outlineViewPr>
    <p:cViewPr>
      <p:scale>
        <a:sx n="33" d="100"/>
        <a:sy n="33" d="100"/>
      </p:scale>
      <p:origin x="0" y="27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DB68A784-8714-4FF2-B82F-7BA4E42CFA18}" type="datetimeFigureOut">
              <a:rPr lang="nb-NO" smtClean="0"/>
              <a:t>24.09.2015</a:t>
            </a:fld>
            <a:endParaRPr lang="nb-NO"/>
          </a:p>
        </p:txBody>
      </p:sp>
      <p:sp>
        <p:nvSpPr>
          <p:cNvPr id="4" name="Plassholder for bunntekst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085F5BFB-6258-4DE5-8F5E-6F55E3FF9EE4}" type="slidenum">
              <a:rPr lang="nb-NO" smtClean="0"/>
              <a:t>‹#›</a:t>
            </a:fld>
            <a:endParaRPr lang="nb-NO"/>
          </a:p>
        </p:txBody>
      </p:sp>
    </p:spTree>
    <p:extLst>
      <p:ext uri="{BB962C8B-B14F-4D97-AF65-F5344CB8AC3E}">
        <p14:creationId xmlns:p14="http://schemas.microsoft.com/office/powerpoint/2010/main" val="4212396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099" cy="497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5123" name="Rectangle 3"/>
          <p:cNvSpPr>
            <a:spLocks noGrp="1" noChangeArrowheads="1"/>
          </p:cNvSpPr>
          <p:nvPr>
            <p:ph type="dt" idx="1"/>
          </p:nvPr>
        </p:nvSpPr>
        <p:spPr bwMode="auto">
          <a:xfrm>
            <a:off x="3856514" y="0"/>
            <a:ext cx="2949099" cy="497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5124"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7415" y="4723448"/>
            <a:ext cx="4990783" cy="44748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127" name="Rectangle 7"/>
          <p:cNvSpPr>
            <a:spLocks noGrp="1" noChangeArrowheads="1"/>
          </p:cNvSpPr>
          <p:nvPr>
            <p:ph type="sldNum" sz="quarter" idx="5"/>
          </p:nvPr>
        </p:nvSpPr>
        <p:spPr bwMode="auto">
          <a:xfrm>
            <a:off x="3856514" y="9446895"/>
            <a:ext cx="2949099" cy="49720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9BC2DA6E-1ED5-43CE-8B54-95906AB5C072}" type="slidenum">
              <a:rPr lang="en-US"/>
              <a:pPr/>
              <a:t>‹#›</a:t>
            </a:fld>
            <a:endParaRPr lang="en-US" dirty="0"/>
          </a:p>
        </p:txBody>
      </p:sp>
    </p:spTree>
    <p:extLst>
      <p:ext uri="{BB962C8B-B14F-4D97-AF65-F5344CB8AC3E}">
        <p14:creationId xmlns:p14="http://schemas.microsoft.com/office/powerpoint/2010/main" val="39436607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8C61AFAC-75B1-4933-9BB0-DE0DA7E75983}" type="slidenum">
              <a:rPr lang="en-US" smtClean="0">
                <a:latin typeface="Arial" pitchFamily="34" charset="0"/>
                <a:ea typeface="ヒラギノ角ゴ Pro W3" charset="-128"/>
              </a:rPr>
              <a:pPr>
                <a:defRPr/>
              </a:pPr>
              <a:t>1</a:t>
            </a:fld>
            <a:endParaRPr lang="en-US" smtClean="0">
              <a:latin typeface="Arial" pitchFamily="34" charset="0"/>
              <a:ea typeface="ヒラギノ角ゴ Pro W3"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baseline="0" dirty="0" smtClean="0">
              <a:latin typeface="Arial" pitchFamily="34" charset="0"/>
              <a:ea typeface="ヒラギノ角ゴ Pro W3" charset="-128"/>
            </a:endParaRPr>
          </a:p>
        </p:txBody>
      </p:sp>
    </p:spTree>
    <p:extLst>
      <p:ext uri="{BB962C8B-B14F-4D97-AF65-F5344CB8AC3E}">
        <p14:creationId xmlns:p14="http://schemas.microsoft.com/office/powerpoint/2010/main" val="2945110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ssholder for lysbilde 1"/>
          <p:cNvSpPr>
            <a:spLocks noGrp="1" noRot="1" noChangeAspect="1" noTextEdit="1"/>
          </p:cNvSpPr>
          <p:nvPr>
            <p:ph type="sldImg"/>
          </p:nvPr>
        </p:nvSpPr>
        <p:spPr>
          <a:ln/>
        </p:spPr>
      </p:sp>
      <p:sp>
        <p:nvSpPr>
          <p:cNvPr id="40963"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ea typeface="ヒラギノ角ゴ Pro W3" charset="-128"/>
              </a:rPr>
              <a:t>Direct discrimination: Similar</a:t>
            </a:r>
            <a:r>
              <a:rPr lang="en-US" baseline="0" dirty="0" smtClean="0">
                <a:latin typeface="Arial" pitchFamily="34" charset="0"/>
                <a:ea typeface="ヒラギノ角ゴ Pro W3" charset="-128"/>
              </a:rPr>
              <a:t> cases are treated differently, less favorably, because of one or several of the discrimination grounds.</a:t>
            </a:r>
          </a:p>
          <a:p>
            <a:endParaRPr lang="en-US" baseline="0" dirty="0" smtClean="0">
              <a:latin typeface="Arial" pitchFamily="34" charset="0"/>
              <a:ea typeface="ヒラギノ角ゴ Pro W3" charset="-128"/>
            </a:endParaRPr>
          </a:p>
          <a:p>
            <a:r>
              <a:rPr lang="en-US" baseline="0" dirty="0" smtClean="0">
                <a:latin typeface="Arial" pitchFamily="34" charset="0"/>
                <a:ea typeface="ヒラギノ角ゴ Pro W3" charset="-128"/>
              </a:rPr>
              <a:t>Indirect discrimination: Different cases are treated the same. Any provision, condition, practice, act or omission that may appear to be neutral, but which actually discriminate against certain groups of people.</a:t>
            </a:r>
          </a:p>
          <a:p>
            <a:endParaRPr lang="en-US" baseline="0" dirty="0" smtClean="0">
              <a:latin typeface="Arial" pitchFamily="34" charset="0"/>
              <a:ea typeface="ヒラギノ角ゴ Pro W3" charset="-128"/>
            </a:endParaRPr>
          </a:p>
          <a:p>
            <a:r>
              <a:rPr lang="en-US" dirty="0" smtClean="0">
                <a:latin typeface="Arial" pitchFamily="34" charset="0"/>
                <a:ea typeface="ヒラギノ角ゴ Pro W3" charset="-128"/>
              </a:rPr>
              <a:t>Exemptions: The main</a:t>
            </a:r>
            <a:r>
              <a:rPr lang="en-US" baseline="0" dirty="0" smtClean="0">
                <a:latin typeface="Arial" pitchFamily="34" charset="0"/>
                <a:ea typeface="ヒラギノ角ゴ Pro W3" charset="-128"/>
              </a:rPr>
              <a:t> rule have an </a:t>
            </a:r>
            <a:r>
              <a:rPr lang="en-US" dirty="0" smtClean="0">
                <a:latin typeface="Arial" pitchFamily="34" charset="0"/>
                <a:ea typeface="ヒラギノ角ゴ Pro W3" charset="-128"/>
              </a:rPr>
              <a:t>Exemption.</a:t>
            </a:r>
            <a:r>
              <a:rPr lang="en-US" baseline="0" dirty="0" smtClean="0">
                <a:latin typeface="Arial" pitchFamily="34" charset="0"/>
                <a:ea typeface="ヒラギノ角ゴ Pro W3" charset="-128"/>
              </a:rPr>
              <a:t> Under certain condition the differential treatment can be legal:</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4" charset="0"/>
                <a:ea typeface="ヒラギノ角ゴ Pro W3" charset="-128"/>
              </a:rPr>
              <a:t>Differential treatment that is (1) necessary in order to achieve a</a:t>
            </a:r>
            <a:r>
              <a:rPr lang="en-US" baseline="0" dirty="0" smtClean="0">
                <a:latin typeface="Arial" pitchFamily="34" charset="0"/>
                <a:ea typeface="ヒラギノ角ゴ Pro W3" charset="-128"/>
              </a:rPr>
              <a:t> (2)</a:t>
            </a:r>
            <a:r>
              <a:rPr lang="en-US" dirty="0" smtClean="0">
                <a:latin typeface="Arial" pitchFamily="34" charset="0"/>
                <a:ea typeface="ヒラギノ角ゴ Pro W3" charset="-128"/>
              </a:rPr>
              <a:t> legitimate aim, and which does not involve a (3) disproportionate intervention in relation to the person or persons so treated is not regarded as discrimination pursuant to the present Act.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Arial" pitchFamily="34" charset="0"/>
              <a:ea typeface="ヒラギノ角ゴ Pro W3" charset="-128"/>
            </a:endParaRPr>
          </a:p>
          <a:p>
            <a:r>
              <a:rPr lang="en-US" baseline="0" dirty="0" smtClean="0">
                <a:latin typeface="Arial" pitchFamily="34" charset="0"/>
                <a:ea typeface="ヒラギノ角ゴ Pro W3" charset="-128"/>
              </a:rPr>
              <a:t>Exemptions bay be grounded in g</a:t>
            </a:r>
            <a:r>
              <a:rPr lang="en-US" dirty="0" smtClean="0">
                <a:latin typeface="Arial" pitchFamily="34" charset="0"/>
                <a:ea typeface="ヒラギノ角ゴ Pro W3" charset="-128"/>
              </a:rPr>
              <a:t>enuine occupational requirements</a:t>
            </a:r>
            <a:r>
              <a:rPr lang="en-US" baseline="0" dirty="0" smtClean="0">
                <a:latin typeface="Arial" pitchFamily="34" charset="0"/>
                <a:ea typeface="ヒラギノ角ゴ Pro W3" charset="-128"/>
              </a:rPr>
              <a:t> </a:t>
            </a:r>
            <a:endParaRPr lang="en-US" dirty="0" smtClean="0">
              <a:latin typeface="Arial" pitchFamily="34" charset="0"/>
              <a:ea typeface="ヒラギノ角ゴ Pro W3" charset="-128"/>
            </a:endParaRPr>
          </a:p>
          <a:p>
            <a:pPr marL="171450" indent="-171450">
              <a:buFont typeface="Arial" panose="020B0604020202020204" pitchFamily="34" charset="0"/>
              <a:buChar char="•"/>
            </a:pPr>
            <a:r>
              <a:rPr lang="en-US" dirty="0" smtClean="0">
                <a:latin typeface="Arial" pitchFamily="34" charset="0"/>
                <a:ea typeface="ヒラギノ角ゴ Pro W3" charset="-128"/>
              </a:rPr>
              <a:t>An employer may limit employment to people of one sex where there is a genuine occupational requirement for doing so. For example, where female attendants are required to staff female change rooms in order to preserve privacy and decency. </a:t>
            </a:r>
          </a:p>
          <a:p>
            <a:pPr marL="171450" indent="-171450">
              <a:buFont typeface="Arial" panose="020B0604020202020204" pitchFamily="34" charset="0"/>
              <a:buChar char="•"/>
            </a:pPr>
            <a:endParaRPr lang="en-US" dirty="0" smtClean="0">
              <a:latin typeface="Arial" pitchFamily="34" charset="0"/>
              <a:ea typeface="ヒラギノ角ゴ Pro W3" charset="-128"/>
            </a:endParaRPr>
          </a:p>
          <a:p>
            <a:pPr marL="171450" indent="-171450">
              <a:buFont typeface="Arial" panose="020B0604020202020204" pitchFamily="34" charset="0"/>
              <a:buChar char="•"/>
            </a:pPr>
            <a:r>
              <a:rPr lang="en-US" dirty="0" smtClean="0">
                <a:latin typeface="Arial" pitchFamily="34" charset="0"/>
                <a:ea typeface="ヒラギノ角ゴ Pro W3" charset="-128"/>
              </a:rPr>
              <a:t>When a school are</a:t>
            </a:r>
            <a:r>
              <a:rPr lang="en-US" baseline="0" dirty="0" smtClean="0">
                <a:latin typeface="Arial" pitchFamily="34" charset="0"/>
                <a:ea typeface="ヒラギノ角ゴ Pro W3" charset="-128"/>
              </a:rPr>
              <a:t> hiring teachers, it can be necessary to demand that the teachers speaks and wright a certain language.</a:t>
            </a:r>
          </a:p>
        </p:txBody>
      </p:sp>
      <p:sp>
        <p:nvSpPr>
          <p:cNvPr id="40964" name="Plassholder for lysbildenummer 3"/>
          <p:cNvSpPr>
            <a:spLocks noGrp="1"/>
          </p:cNvSpPr>
          <p:nvPr>
            <p:ph type="sldNum" sz="quarter" idx="5"/>
          </p:nvPr>
        </p:nvSpPr>
        <p:spPr/>
        <p:txBody>
          <a:bodyPr/>
          <a:lstStyle/>
          <a:p>
            <a:pPr>
              <a:defRPr/>
            </a:pPr>
            <a:fld id="{DB125AE3-057B-40B8-B799-313820FAED15}" type="slidenum">
              <a:rPr lang="en-US" smtClean="0">
                <a:latin typeface="Arial" pitchFamily="34" charset="0"/>
                <a:ea typeface="ヒラギノ角ゴ Pro W3" charset="-128"/>
              </a:rPr>
              <a:pPr>
                <a:defRPr/>
              </a:pPr>
              <a:t>10</a:t>
            </a:fld>
            <a:endParaRPr lang="en-US" smtClean="0">
              <a:latin typeface="Arial" pitchFamily="34" charset="0"/>
              <a:ea typeface="ヒラギノ角ゴ Pro W3" charset="-128"/>
            </a:endParaRPr>
          </a:p>
        </p:txBody>
      </p:sp>
    </p:spTree>
    <p:extLst>
      <p:ext uri="{BB962C8B-B14F-4D97-AF65-F5344CB8AC3E}">
        <p14:creationId xmlns:p14="http://schemas.microsoft.com/office/powerpoint/2010/main" val="3911822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ssholder for lysbilde 1"/>
          <p:cNvSpPr>
            <a:spLocks noGrp="1" noRot="1" noChangeAspect="1" noTextEdit="1"/>
          </p:cNvSpPr>
          <p:nvPr>
            <p:ph type="sldImg"/>
          </p:nvPr>
        </p:nvSpPr>
        <p:spPr>
          <a:ln/>
        </p:spPr>
      </p:sp>
      <p:sp>
        <p:nvSpPr>
          <p:cNvPr id="47107" name="Plassholder for notater 2"/>
          <p:cNvSpPr>
            <a:spLocks noGrp="1"/>
          </p:cNvSpPr>
          <p:nvPr>
            <p:ph type="body" idx="1"/>
          </p:nvPr>
        </p:nvSpPr>
        <p:spPr>
          <a:noFill/>
          <a:ln/>
        </p:spPr>
        <p:txBody>
          <a:bodyPr/>
          <a:lstStyle/>
          <a:p>
            <a:r>
              <a:rPr lang="nb-NO" dirty="0" err="1" smtClean="0">
                <a:latin typeface="Arial" pitchFamily="34" charset="0"/>
                <a:ea typeface="ヒラギノ角ゴ Pro W3" charset="-128"/>
              </a:rPr>
              <a:t>Good</a:t>
            </a:r>
            <a:r>
              <a:rPr lang="nb-NO" dirty="0" smtClean="0">
                <a:latin typeface="Arial" pitchFamily="34" charset="0"/>
                <a:ea typeface="ヒラギノ角ゴ Pro W3" charset="-128"/>
              </a:rPr>
              <a:t> </a:t>
            </a:r>
            <a:r>
              <a:rPr lang="nb-NO" dirty="0" err="1" smtClean="0">
                <a:latin typeface="Arial" pitchFamily="34" charset="0"/>
                <a:ea typeface="ヒラギノ角ゴ Pro W3" charset="-128"/>
              </a:rPr>
              <a:t>intentions</a:t>
            </a:r>
            <a:r>
              <a:rPr lang="nb-NO" dirty="0" smtClean="0">
                <a:latin typeface="Arial" pitchFamily="34" charset="0"/>
                <a:ea typeface="ヒラギノ角ゴ Pro W3" charset="-128"/>
              </a:rPr>
              <a:t> has </a:t>
            </a:r>
            <a:r>
              <a:rPr lang="nb-NO" dirty="0" err="1" smtClean="0">
                <a:latin typeface="Arial" pitchFamily="34" charset="0"/>
                <a:ea typeface="ヒラギノ角ゴ Pro W3" charset="-128"/>
              </a:rPr>
              <a:t>proven</a:t>
            </a:r>
            <a:r>
              <a:rPr lang="nb-NO" dirty="0" smtClean="0">
                <a:latin typeface="Arial" pitchFamily="34" charset="0"/>
                <a:ea typeface="ヒラギノ角ゴ Pro W3" charset="-128"/>
              </a:rPr>
              <a:t> not to be </a:t>
            </a:r>
            <a:r>
              <a:rPr lang="nb-NO" dirty="0" err="1" smtClean="0">
                <a:latin typeface="Arial" pitchFamily="34" charset="0"/>
                <a:ea typeface="ヒラギノ角ゴ Pro W3" charset="-128"/>
              </a:rPr>
              <a:t>sufficient</a:t>
            </a:r>
            <a:r>
              <a:rPr lang="nb-NO" dirty="0" smtClean="0">
                <a:latin typeface="Arial" pitchFamily="34" charset="0"/>
                <a:ea typeface="ヒラギノ角ゴ Pro W3" charset="-128"/>
              </a:rPr>
              <a:t> to break up </a:t>
            </a:r>
            <a:r>
              <a:rPr lang="nb-NO" dirty="0" err="1" smtClean="0">
                <a:latin typeface="Arial" pitchFamily="34" charset="0"/>
                <a:ea typeface="ヒラギノ角ゴ Pro W3" charset="-128"/>
              </a:rPr>
              <a:t>traditional</a:t>
            </a:r>
            <a:r>
              <a:rPr lang="nb-NO" dirty="0" smtClean="0">
                <a:latin typeface="Arial" pitchFamily="34" charset="0"/>
                <a:ea typeface="ヒラギノ角ゴ Pro W3" charset="-128"/>
              </a:rPr>
              <a:t> </a:t>
            </a:r>
            <a:r>
              <a:rPr lang="nb-NO" dirty="0" err="1" smtClean="0">
                <a:latin typeface="Arial" pitchFamily="34" charset="0"/>
                <a:ea typeface="ヒラギノ角ゴ Pro W3" charset="-128"/>
              </a:rPr>
              <a:t>patterns</a:t>
            </a:r>
            <a:r>
              <a:rPr lang="nb-NO" dirty="0" smtClean="0">
                <a:latin typeface="Arial" pitchFamily="34" charset="0"/>
                <a:ea typeface="ヒラギノ角ゴ Pro W3" charset="-128"/>
              </a:rPr>
              <a:t>. </a:t>
            </a:r>
            <a:r>
              <a:rPr lang="nb-NO" dirty="0" err="1" smtClean="0">
                <a:latin typeface="Arial" pitchFamily="34" charset="0"/>
                <a:ea typeface="ヒラギノ角ゴ Pro W3" charset="-128"/>
              </a:rPr>
              <a:t>There</a:t>
            </a:r>
            <a:r>
              <a:rPr lang="nb-NO" dirty="0" smtClean="0">
                <a:latin typeface="Arial" pitchFamily="34" charset="0"/>
                <a:ea typeface="ヒラギノ角ゴ Pro W3" charset="-128"/>
              </a:rPr>
              <a:t> is a </a:t>
            </a:r>
            <a:r>
              <a:rPr lang="nb-NO" dirty="0" err="1" smtClean="0">
                <a:latin typeface="Arial" pitchFamily="34" charset="0"/>
                <a:ea typeface="ヒラギノ角ゴ Pro W3" charset="-128"/>
              </a:rPr>
              <a:t>need</a:t>
            </a:r>
            <a:r>
              <a:rPr lang="nb-NO" dirty="0" smtClean="0">
                <a:latin typeface="Arial" pitchFamily="34" charset="0"/>
                <a:ea typeface="ヒラギノ角ゴ Pro W3" charset="-128"/>
              </a:rPr>
              <a:t> for </a:t>
            </a:r>
            <a:r>
              <a:rPr lang="nb-NO" dirty="0" err="1" smtClean="0">
                <a:latin typeface="Arial" pitchFamily="34" charset="0"/>
                <a:ea typeface="ヒラギノ角ゴ Pro W3" charset="-128"/>
              </a:rPr>
              <a:t>the</a:t>
            </a:r>
            <a:r>
              <a:rPr lang="nb-NO" dirty="0" smtClean="0">
                <a:latin typeface="Arial" pitchFamily="34" charset="0"/>
                <a:ea typeface="ヒラギノ角ゴ Pro W3" charset="-128"/>
              </a:rPr>
              <a:t> </a:t>
            </a:r>
            <a:r>
              <a:rPr lang="nb-NO" dirty="0" err="1" smtClean="0">
                <a:latin typeface="Arial" pitchFamily="34" charset="0"/>
                <a:ea typeface="ヒラギノ角ゴ Pro W3" charset="-128"/>
              </a:rPr>
              <a:t>use</a:t>
            </a:r>
            <a:r>
              <a:rPr lang="nb-NO" dirty="0" smtClean="0">
                <a:latin typeface="Arial" pitchFamily="34" charset="0"/>
                <a:ea typeface="ヒラギノ角ゴ Pro W3" charset="-128"/>
              </a:rPr>
              <a:t> </a:t>
            </a:r>
            <a:r>
              <a:rPr lang="nb-NO" dirty="0" err="1" smtClean="0">
                <a:latin typeface="Arial" pitchFamily="34" charset="0"/>
                <a:ea typeface="ヒラギノ角ゴ Pro W3" charset="-128"/>
              </a:rPr>
              <a:t>of</a:t>
            </a:r>
            <a:r>
              <a:rPr lang="nb-NO" dirty="0" smtClean="0">
                <a:latin typeface="Arial" pitchFamily="34" charset="0"/>
                <a:ea typeface="ヒラギノ角ゴ Pro W3" charset="-128"/>
              </a:rPr>
              <a:t> affirmative action and </a:t>
            </a:r>
            <a:r>
              <a:rPr lang="nb-NO" dirty="0" err="1" smtClean="0">
                <a:latin typeface="Arial" pitchFamily="34" charset="0"/>
                <a:ea typeface="ヒラギノ角ゴ Pro W3" charset="-128"/>
              </a:rPr>
              <a:t>quotas</a:t>
            </a:r>
            <a:r>
              <a:rPr lang="nb-NO" dirty="0" smtClean="0">
                <a:latin typeface="Arial" pitchFamily="34" charset="0"/>
                <a:ea typeface="ヒラギノ角ゴ Pro W3" charset="-128"/>
              </a:rPr>
              <a:t> to promote </a:t>
            </a:r>
            <a:r>
              <a:rPr lang="nb-NO" dirty="0" err="1" smtClean="0">
                <a:latin typeface="Arial" pitchFamily="34" charset="0"/>
                <a:ea typeface="ヒラギノ角ゴ Pro W3" charset="-128"/>
              </a:rPr>
              <a:t>equality</a:t>
            </a:r>
            <a:r>
              <a:rPr lang="nb-NO" dirty="0" smtClean="0">
                <a:latin typeface="Arial" pitchFamily="34" charset="0"/>
                <a:ea typeface="ヒラギノ角ゴ Pro W3" charset="-128"/>
              </a:rPr>
              <a:t> and anti-</a:t>
            </a:r>
            <a:r>
              <a:rPr lang="nb-NO" dirty="0" err="1" smtClean="0">
                <a:latin typeface="Arial" pitchFamily="34" charset="0"/>
                <a:ea typeface="ヒラギノ角ゴ Pro W3" charset="-128"/>
              </a:rPr>
              <a:t>discrimination</a:t>
            </a:r>
            <a:r>
              <a:rPr lang="nb-NO" dirty="0" smtClean="0">
                <a:latin typeface="Arial" pitchFamily="34" charset="0"/>
                <a:ea typeface="ヒラギノ角ゴ Pro W3" charset="-128"/>
              </a:rPr>
              <a:t>. </a:t>
            </a:r>
          </a:p>
          <a:p>
            <a:endParaRPr lang="nb-NO" dirty="0" smtClean="0">
              <a:latin typeface="Arial" pitchFamily="34" charset="0"/>
              <a:ea typeface="ヒラギノ角ゴ Pro W3" charset="-128"/>
            </a:endParaRPr>
          </a:p>
          <a:p>
            <a:endParaRPr lang="nb-NO" dirty="0" smtClean="0">
              <a:latin typeface="Arial" pitchFamily="34" charset="0"/>
              <a:ea typeface="ヒラギノ角ゴ Pro W3" charset="-128"/>
            </a:endParaRPr>
          </a:p>
          <a:p>
            <a:endParaRPr lang="nb-NO" dirty="0" smtClean="0">
              <a:latin typeface="Arial" pitchFamily="34" charset="0"/>
              <a:ea typeface="ヒラギノ角ゴ Pro W3" charset="-128"/>
            </a:endParaRPr>
          </a:p>
        </p:txBody>
      </p:sp>
      <p:sp>
        <p:nvSpPr>
          <p:cNvPr id="49156" name="Plassholder for lysbildenummer 3"/>
          <p:cNvSpPr>
            <a:spLocks noGrp="1"/>
          </p:cNvSpPr>
          <p:nvPr>
            <p:ph type="sldNum" sz="quarter" idx="5"/>
          </p:nvPr>
        </p:nvSpPr>
        <p:spPr/>
        <p:txBody>
          <a:bodyPr/>
          <a:lstStyle/>
          <a:p>
            <a:pPr>
              <a:defRPr/>
            </a:pPr>
            <a:fld id="{9D999C67-5AC3-4C5E-9584-26BD7B726C6F}" type="slidenum">
              <a:rPr lang="en-US" smtClean="0">
                <a:latin typeface="Arial" pitchFamily="34" charset="0"/>
                <a:ea typeface="ヒラギノ角ゴ Pro W3" charset="-128"/>
              </a:rPr>
              <a:pPr>
                <a:defRPr/>
              </a:pPr>
              <a:t>11</a:t>
            </a:fld>
            <a:endParaRPr lang="en-US" smtClean="0">
              <a:latin typeface="Arial" pitchFamily="34" charset="0"/>
              <a:ea typeface="ヒラギノ角ゴ Pro W3" charset="-128"/>
            </a:endParaRPr>
          </a:p>
        </p:txBody>
      </p:sp>
    </p:spTree>
    <p:extLst>
      <p:ext uri="{BB962C8B-B14F-4D97-AF65-F5344CB8AC3E}">
        <p14:creationId xmlns:p14="http://schemas.microsoft.com/office/powerpoint/2010/main" val="3148354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ssholder for lysbilde 1"/>
          <p:cNvSpPr>
            <a:spLocks noGrp="1" noRot="1" noChangeAspect="1" noTextEdit="1"/>
          </p:cNvSpPr>
          <p:nvPr>
            <p:ph type="sldImg"/>
          </p:nvPr>
        </p:nvSpPr>
        <p:spPr>
          <a:ln/>
        </p:spPr>
      </p:sp>
      <p:sp>
        <p:nvSpPr>
          <p:cNvPr id="3" name="Plassholder for notater 2"/>
          <p:cNvSpPr>
            <a:spLocks noGrp="1"/>
          </p:cNvSpPr>
          <p:nvPr>
            <p:ph type="body" idx="1"/>
          </p:nvPr>
        </p:nvSpPr>
        <p:spPr/>
        <p:txBody>
          <a:bodyPr>
            <a:normAutofit/>
          </a:bodyPr>
          <a:lstStyle/>
          <a:p>
            <a:r>
              <a:rPr lang="en-US" b="1" dirty="0" smtClean="0"/>
              <a:t>Alternative to</a:t>
            </a:r>
            <a:r>
              <a:rPr lang="en-US" b="1" baseline="0" dirty="0" smtClean="0"/>
              <a:t> civil courts – a </a:t>
            </a:r>
            <a:r>
              <a:rPr lang="en-US" sz="1200" b="1" kern="1200" noProof="0" dirty="0" smtClean="0">
                <a:solidFill>
                  <a:schemeClr val="tx1"/>
                </a:solidFill>
                <a:effectLst/>
                <a:latin typeface="Arial" charset="0"/>
                <a:ea typeface="ヒラギノ角ゴ Pro W3" pitchFamily="96" charset="-128"/>
                <a:cs typeface="+mn-cs"/>
              </a:rPr>
              <a:t>low</a:t>
            </a:r>
            <a:r>
              <a:rPr lang="nb-NO" sz="1200" b="1" kern="1200" baseline="0" dirty="0" smtClean="0">
                <a:solidFill>
                  <a:schemeClr val="tx1"/>
                </a:solidFill>
                <a:effectLst/>
                <a:latin typeface="Arial" charset="0"/>
                <a:ea typeface="ヒラギノ角ゴ Pro W3" pitchFamily="96" charset="-128"/>
                <a:cs typeface="+mn-cs"/>
              </a:rPr>
              <a:t> </a:t>
            </a:r>
            <a:r>
              <a:rPr lang="en-US" sz="1200" b="1" kern="1200" noProof="0" dirty="0" smtClean="0">
                <a:solidFill>
                  <a:schemeClr val="tx1"/>
                </a:solidFill>
                <a:effectLst/>
                <a:latin typeface="Arial" charset="0"/>
                <a:ea typeface="ヒラギノ角ゴ Pro W3" pitchFamily="96" charset="-128"/>
                <a:cs typeface="+mn-cs"/>
              </a:rPr>
              <a:t>threshold</a:t>
            </a:r>
            <a:r>
              <a:rPr lang="nb-NO" sz="1200" b="1" kern="1200" dirty="0" smtClean="0">
                <a:solidFill>
                  <a:schemeClr val="tx1"/>
                </a:solidFill>
                <a:effectLst/>
                <a:latin typeface="Arial" charset="0"/>
                <a:ea typeface="ヒラギノ角ゴ Pro W3" pitchFamily="96" charset="-128"/>
                <a:cs typeface="+mn-cs"/>
              </a:rPr>
              <a:t> service</a:t>
            </a:r>
            <a:r>
              <a:rPr lang="en-US" b="1" baseline="0" dirty="0" smtClean="0"/>
              <a:t>:</a:t>
            </a:r>
          </a:p>
          <a:p>
            <a:endParaRPr lang="en-US" baseline="0" dirty="0" smtClean="0"/>
          </a:p>
          <a:p>
            <a:r>
              <a:rPr lang="en-US" dirty="0" smtClean="0"/>
              <a:t>The ombudsman is an alternative to court </a:t>
            </a:r>
            <a:r>
              <a:rPr lang="en-GB" dirty="0" smtClean="0">
                <a:cs typeface="+mn-cs"/>
              </a:rPr>
              <a:t>hearings </a:t>
            </a:r>
            <a:r>
              <a:rPr lang="en-US" dirty="0" smtClean="0"/>
              <a:t>in cases of discrimination, and is a low threshold option that is easily accessible.</a:t>
            </a:r>
            <a:r>
              <a:rPr lang="en-US" baseline="0" dirty="0" smtClean="0"/>
              <a:t> It is free of charge. And there is not a need to use lawyers.</a:t>
            </a:r>
            <a:endParaRPr lang="en-US" dirty="0" smtClean="0"/>
          </a:p>
          <a:p>
            <a:endParaRPr lang="en-US" dirty="0" smtClean="0"/>
          </a:p>
          <a:p>
            <a:r>
              <a:rPr lang="en-US" dirty="0" smtClean="0"/>
              <a:t>Individuals can</a:t>
            </a:r>
            <a:r>
              <a:rPr lang="en-US" baseline="0" dirty="0" smtClean="0"/>
              <a:t> r</a:t>
            </a:r>
            <a:r>
              <a:rPr lang="en-US" dirty="0" smtClean="0"/>
              <a:t>eceive advice and guidance from us. The goal of the guidance is for them to be able to resolve the problem. If the guidance isn’t successful, we can treat the matter as a complaint case. </a:t>
            </a:r>
          </a:p>
          <a:p>
            <a:endParaRPr lang="en-US" dirty="0" smtClean="0"/>
          </a:p>
          <a:p>
            <a:r>
              <a:rPr lang="en-US" dirty="0" smtClean="0"/>
              <a:t>In complaint proceedings, we provide an opinion (a conclusion) on whether or not discrimination has occurred.</a:t>
            </a:r>
            <a:r>
              <a:rPr lang="en-US" baseline="0" dirty="0" smtClean="0"/>
              <a:t> A</a:t>
            </a:r>
            <a:r>
              <a:rPr lang="en-GB" baseline="0" dirty="0" smtClean="0">
                <a:cs typeface="+mn-cs"/>
              </a:rPr>
              <a:t>s a law enforcer,</a:t>
            </a:r>
            <a:r>
              <a:rPr lang="en-GB" dirty="0" smtClean="0">
                <a:cs typeface="+mn-cs"/>
              </a:rPr>
              <a:t> we</a:t>
            </a:r>
            <a:r>
              <a:rPr lang="en-GB" baseline="0" dirty="0" smtClean="0">
                <a:cs typeface="+mn-cs"/>
              </a:rPr>
              <a:t> are </a:t>
            </a:r>
            <a:r>
              <a:rPr lang="en-GB" dirty="0" smtClean="0">
                <a:cs typeface="+mn-cs"/>
              </a:rPr>
              <a:t>impartial, more like a court of law than an attorney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noProof="0" dirty="0" smtClean="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noProof="0" dirty="0" smtClean="0">
                <a:cs typeface="+mn-cs"/>
              </a:rPr>
              <a:t>Take </a:t>
            </a:r>
            <a:r>
              <a:rPr lang="en-US" sz="1200" noProof="0" dirty="0" smtClean="0"/>
              <a:t>on cases by its own initiative.</a:t>
            </a:r>
            <a:r>
              <a:rPr lang="en-US" sz="1200" baseline="0" noProof="0" dirty="0" smtClean="0"/>
              <a:t> The </a:t>
            </a:r>
            <a:r>
              <a:rPr lang="en-US" sz="1200" baseline="0" noProof="0" dirty="0" err="1" smtClean="0"/>
              <a:t>ombuds</a:t>
            </a:r>
            <a:r>
              <a:rPr lang="en-US" sz="1200" baseline="0" noProof="0" dirty="0" smtClean="0"/>
              <a:t> act enable us to do so.  </a:t>
            </a:r>
            <a:endParaRPr lang="en-US" noProof="0" dirty="0" smtClean="0">
              <a:cs typeface="+mn-cs"/>
            </a:endParaRPr>
          </a:p>
          <a:p>
            <a:endParaRPr lang="en-US" dirty="0" smtClean="0"/>
          </a:p>
          <a:p>
            <a:pPr>
              <a:defRPr/>
            </a:pPr>
            <a:endParaRPr lang="nb-NO" dirty="0">
              <a:cs typeface="+mn-cs"/>
            </a:endParaRPr>
          </a:p>
        </p:txBody>
      </p:sp>
      <p:sp>
        <p:nvSpPr>
          <p:cNvPr id="41988" name="Plassholder for lysbildenummer 3"/>
          <p:cNvSpPr>
            <a:spLocks noGrp="1"/>
          </p:cNvSpPr>
          <p:nvPr>
            <p:ph type="sldNum" sz="quarter" idx="5"/>
          </p:nvPr>
        </p:nvSpPr>
        <p:spPr/>
        <p:txBody>
          <a:bodyPr/>
          <a:lstStyle/>
          <a:p>
            <a:pPr>
              <a:defRPr/>
            </a:pPr>
            <a:fld id="{50CC0CDA-2BDC-4FF8-8069-BEF4C87F3612}" type="slidenum">
              <a:rPr lang="en-US" smtClean="0">
                <a:latin typeface="Arial" pitchFamily="34" charset="0"/>
                <a:ea typeface="ヒラギノ角ゴ Pro W3" charset="-128"/>
              </a:rPr>
              <a:pPr>
                <a:defRPr/>
              </a:pPr>
              <a:t>12</a:t>
            </a:fld>
            <a:endParaRPr lang="en-US" smtClean="0">
              <a:latin typeface="Arial" pitchFamily="34" charset="0"/>
              <a:ea typeface="ヒラギノ角ゴ Pro W3" charset="-128"/>
            </a:endParaRPr>
          </a:p>
        </p:txBody>
      </p:sp>
    </p:spTree>
    <p:extLst>
      <p:ext uri="{BB962C8B-B14F-4D97-AF65-F5344CB8AC3E}">
        <p14:creationId xmlns:p14="http://schemas.microsoft.com/office/powerpoint/2010/main" val="3800981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C8BBB163-1315-49B4-B48F-16A9E457A208}" type="slidenum">
              <a:rPr lang="en-US" smtClean="0">
                <a:latin typeface="Arial" pitchFamily="34" charset="0"/>
                <a:ea typeface="ヒラギノ角ゴ Pro W3" charset="-128"/>
              </a:rPr>
              <a:pPr>
                <a:defRPr/>
              </a:pPr>
              <a:t>13</a:t>
            </a:fld>
            <a:endParaRPr lang="en-US" smtClean="0">
              <a:latin typeface="Arial" pitchFamily="34" charset="0"/>
              <a:ea typeface="ヒラギノ角ゴ Pro W3"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noProof="0" dirty="0" smtClean="0">
                <a:latin typeface="Arial" pitchFamily="34" charset="0"/>
                <a:ea typeface="ヒラギノ角ゴ Pro W3" charset="-128"/>
              </a:rPr>
              <a:t>Only the Equality and Anti-discrimination Ombud has the competence to investigate alleged non-compliance with the legislation. The Ombud will</a:t>
            </a:r>
            <a:r>
              <a:rPr lang="en-US" baseline="0" noProof="0" dirty="0" smtClean="0">
                <a:latin typeface="Arial" pitchFamily="34" charset="0"/>
                <a:ea typeface="ヒラギノ角ゴ Pro W3" charset="-128"/>
              </a:rPr>
              <a:t> in individual complaints </a:t>
            </a:r>
            <a:r>
              <a:rPr lang="en-US" noProof="0" dirty="0" smtClean="0">
                <a:latin typeface="Arial" pitchFamily="34" charset="0"/>
                <a:ea typeface="ヒラギノ角ゴ Pro W3" charset="-128"/>
              </a:rPr>
              <a:t>make a statement of opinion. </a:t>
            </a:r>
          </a:p>
          <a:p>
            <a:endParaRPr lang="en-US" noProof="0" dirty="0" smtClean="0">
              <a:latin typeface="Arial" pitchFamily="34" charset="0"/>
              <a:ea typeface="ヒラギノ角ゴ Pro W3" charset="-128"/>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noProof="0" dirty="0" smtClean="0">
                <a:latin typeface="Arial" pitchFamily="34" charset="0"/>
                <a:ea typeface="ヒラギノ角ゴ Pro W3"/>
              </a:rPr>
              <a:t>The </a:t>
            </a:r>
            <a:r>
              <a:rPr lang="en-US" noProof="0" dirty="0" err="1" smtClean="0">
                <a:latin typeface="Arial" pitchFamily="34" charset="0"/>
                <a:ea typeface="ヒラギノ角ゴ Pro W3"/>
              </a:rPr>
              <a:t>Ombuds</a:t>
            </a:r>
            <a:r>
              <a:rPr lang="en-US" noProof="0" dirty="0" smtClean="0">
                <a:latin typeface="Arial" pitchFamily="34" charset="0"/>
                <a:ea typeface="ヒラギノ角ゴ Pro W3"/>
              </a:rPr>
              <a:t> statements regarding discrimination are not legally binding. </a:t>
            </a:r>
            <a:r>
              <a:rPr lang="en-US" sz="1400" noProof="0" dirty="0" smtClean="0"/>
              <a:t>No power to sanction our opinions.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400" noProof="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400" noProof="0" dirty="0" smtClean="0"/>
              <a:t>The Ombud shall always try to make the parties’ voluntary find a solution</a:t>
            </a:r>
            <a:r>
              <a:rPr lang="en-US" sz="1400" baseline="0" noProof="0" dirty="0" smtClean="0"/>
              <a:t> in accordance with our statement of opinion. </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400" baseline="0" noProof="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400" noProof="0" dirty="0" smtClean="0">
                <a:latin typeface="Arial" pitchFamily="34" charset="0"/>
                <a:ea typeface="ヒラギノ角ゴ Pro W3" charset="-128"/>
              </a:rPr>
              <a:t>The statement of opinion</a:t>
            </a:r>
            <a:r>
              <a:rPr lang="en-US" sz="1400" baseline="0" noProof="0" dirty="0" smtClean="0">
                <a:latin typeface="Arial" pitchFamily="34" charset="0"/>
                <a:ea typeface="ヒラギノ角ゴ Pro W3" charset="-128"/>
              </a:rPr>
              <a:t> </a:t>
            </a:r>
            <a:r>
              <a:rPr lang="en-US" sz="1400" noProof="0" dirty="0" smtClean="0">
                <a:latin typeface="Arial" pitchFamily="34" charset="0"/>
                <a:ea typeface="ヒラギノ角ゴ Pro W3" charset="-128"/>
              </a:rPr>
              <a:t>can be appealed before the equality and anti-discrimination</a:t>
            </a:r>
            <a:r>
              <a:rPr lang="en-US" sz="1400" baseline="0" noProof="0" dirty="0" smtClean="0">
                <a:latin typeface="Arial" pitchFamily="34" charset="0"/>
                <a:ea typeface="ヒラギノ角ゴ Pro W3" charset="-128"/>
              </a:rPr>
              <a:t> </a:t>
            </a:r>
            <a:r>
              <a:rPr lang="en-US" sz="1400" noProof="0" dirty="0" smtClean="0">
                <a:latin typeface="Arial" pitchFamily="34" charset="0"/>
                <a:ea typeface="ヒラギノ角ゴ Pro W3" charset="-128"/>
              </a:rPr>
              <a:t>tribunal.</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400" baseline="0" noProof="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400" noProof="0" dirty="0" smtClean="0"/>
              <a:t>If a voluntary arrangement cannot be reached, the Ombud may bring the case before the Tribunal.</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400" noProof="0" dirty="0" smtClean="0"/>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1400" noProof="0" dirty="0" smtClean="0"/>
          </a:p>
          <a:p>
            <a:r>
              <a:rPr lang="en-US" sz="1400" b="1" noProof="0" dirty="0" smtClean="0"/>
              <a:t>The Equality and Anti-Discrimination Tribunal:</a:t>
            </a:r>
          </a:p>
          <a:p>
            <a:endParaRPr lang="en-US" sz="1400" b="1" noProof="0" dirty="0" smtClean="0"/>
          </a:p>
          <a:p>
            <a:r>
              <a:rPr lang="en-US" sz="1400" noProof="0" dirty="0" smtClean="0"/>
              <a:t>Handles complaints and appeals regarding The </a:t>
            </a:r>
            <a:r>
              <a:rPr lang="en-US" sz="1400" noProof="0" dirty="0" err="1" smtClean="0"/>
              <a:t>Ombud’s</a:t>
            </a:r>
            <a:r>
              <a:rPr lang="en-US" sz="1400" noProof="0" dirty="0" smtClean="0"/>
              <a:t> statements of opinion. </a:t>
            </a:r>
          </a:p>
          <a:p>
            <a:endParaRPr lang="en-US" sz="1400" noProof="0" dirty="0" smtClean="0"/>
          </a:p>
          <a:p>
            <a:r>
              <a:rPr lang="en-US" sz="1400" noProof="0" dirty="0" smtClean="0"/>
              <a:t>The tribunal deals only with matters that first come before the Ombud. </a:t>
            </a:r>
            <a:r>
              <a:rPr lang="en-US" sz="1400" kern="1200" noProof="0" dirty="0" smtClean="0">
                <a:solidFill>
                  <a:schemeClr val="tx1"/>
                </a:solidFill>
                <a:effectLst/>
                <a:latin typeface="Arial" charset="0"/>
                <a:ea typeface="ヒラギノ角ゴ Pro W3" pitchFamily="96" charset="-128"/>
                <a:cs typeface="+mn-cs"/>
              </a:rPr>
              <a:t>The Board of Appeals consists of 10 members and 6 substitute members. They at divided into to chambers</a:t>
            </a:r>
            <a:r>
              <a:rPr lang="en-US" sz="1400" kern="1200" baseline="0" noProof="0" dirty="0" smtClean="0">
                <a:solidFill>
                  <a:schemeClr val="tx1"/>
                </a:solidFill>
                <a:effectLst/>
                <a:latin typeface="Arial" charset="0"/>
                <a:ea typeface="ヒラギノ角ゴ Pro W3" pitchFamily="96" charset="-128"/>
                <a:cs typeface="+mn-cs"/>
              </a:rPr>
              <a:t> and will make decisions together. </a:t>
            </a:r>
            <a:endParaRPr lang="en-US" sz="1400" noProof="0" dirty="0" smtClean="0">
              <a:latin typeface="Arial" pitchFamily="34" charset="0"/>
              <a:ea typeface="ヒラギノ角ゴ Pro W3" charset="-128"/>
            </a:endParaRPr>
          </a:p>
          <a:p>
            <a:r>
              <a:rPr lang="en-US" sz="1400" noProof="0" dirty="0" smtClean="0">
                <a:latin typeface="Arial" pitchFamily="34" charset="0"/>
                <a:ea typeface="ヒラギノ角ゴ Pro W3" charset="-128"/>
              </a:rPr>
              <a:t> </a:t>
            </a:r>
          </a:p>
          <a:p>
            <a:r>
              <a:rPr lang="en-US" sz="1400" noProof="0" dirty="0" smtClean="0">
                <a:latin typeface="Arial" pitchFamily="34" charset="0"/>
                <a:ea typeface="ヒラギノ角ゴ Pro W3" charset="-128"/>
              </a:rPr>
              <a:t>The rulings of the tribunal are administratively binding. The Tribunal may order the payment of a daily fine until compliance with rulings.</a:t>
            </a:r>
            <a:r>
              <a:rPr lang="en-US" sz="1400" baseline="0" noProof="0" dirty="0" smtClean="0">
                <a:latin typeface="Arial" pitchFamily="34" charset="0"/>
                <a:ea typeface="ヒラギノ角ゴ Pro W3" charset="-128"/>
              </a:rPr>
              <a:t> </a:t>
            </a:r>
          </a:p>
          <a:p>
            <a:endParaRPr lang="en-US" sz="1400" baseline="0" noProof="0" dirty="0" smtClean="0">
              <a:latin typeface="Arial" pitchFamily="34" charset="0"/>
              <a:ea typeface="ヒラギノ角ゴ Pro W3" charset="-128"/>
            </a:endParaRPr>
          </a:p>
          <a:p>
            <a:r>
              <a:rPr lang="en-US" sz="1400" i="0" noProof="0" dirty="0" smtClean="0">
                <a:latin typeface="Arial" pitchFamily="34" charset="0"/>
                <a:ea typeface="ヒラギノ角ゴ Pro W3" charset="-128"/>
              </a:rPr>
              <a:t>Administrative decisions made by municipal and state institutions: the powers of the tribunal are more limited. In such cases the tribunal can only give recommendations. </a:t>
            </a:r>
            <a:r>
              <a:rPr lang="en-US" sz="1400" kern="1200" noProof="0" dirty="0" smtClean="0">
                <a:solidFill>
                  <a:schemeClr val="tx1"/>
                </a:solidFill>
                <a:effectLst/>
                <a:latin typeface="Arial" charset="0"/>
                <a:ea typeface="ヒラギノ角ゴ Pro W3" pitchFamily="96" charset="-128"/>
                <a:cs typeface="+mn-cs"/>
              </a:rPr>
              <a:t>The Tribunal can not determine the reparation or compensation for breach of equality and anti-discrimination legislation.</a:t>
            </a:r>
          </a:p>
          <a:p>
            <a:endParaRPr lang="en-US" sz="1400" kern="1200" noProof="0" dirty="0" smtClean="0">
              <a:solidFill>
                <a:schemeClr val="tx1"/>
              </a:solidFill>
              <a:effectLst/>
              <a:latin typeface="Arial" charset="0"/>
              <a:ea typeface="ヒラギノ角ゴ Pro W3" pitchFamily="96" charset="-128"/>
              <a:cs typeface="+mn-cs"/>
            </a:endParaRPr>
          </a:p>
          <a:p>
            <a:r>
              <a:rPr lang="en-US" sz="1400" kern="1200" noProof="0" dirty="0" smtClean="0">
                <a:solidFill>
                  <a:schemeClr val="tx1"/>
                </a:solidFill>
                <a:effectLst/>
                <a:latin typeface="Arial" charset="0"/>
                <a:ea typeface="ヒラギノ角ゴ Pro W3" pitchFamily="96" charset="-128"/>
                <a:cs typeface="+mn-cs"/>
              </a:rPr>
              <a:t>Is</a:t>
            </a:r>
            <a:r>
              <a:rPr lang="en-US" sz="1400" kern="1200" baseline="0" noProof="0" dirty="0" smtClean="0">
                <a:solidFill>
                  <a:schemeClr val="tx1"/>
                </a:solidFill>
                <a:effectLst/>
                <a:latin typeface="Arial" charset="0"/>
                <a:ea typeface="ヒラギノ角ゴ Pro W3" pitchFamily="96" charset="-128"/>
                <a:cs typeface="+mn-cs"/>
              </a:rPr>
              <a:t> the law enforcement effective?:</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400" kern="1200" baseline="0" noProof="0" dirty="0" smtClean="0">
                <a:solidFill>
                  <a:schemeClr val="tx1"/>
                </a:solidFill>
                <a:effectLst/>
                <a:latin typeface="Arial" charset="0"/>
                <a:ea typeface="ヒラギノ角ゴ Pro W3" pitchFamily="96" charset="-128"/>
                <a:cs typeface="+mn-cs"/>
              </a:rPr>
              <a:t>The ombud and the tribunal have limited sanctions options. C</a:t>
            </a:r>
            <a:r>
              <a:rPr lang="en-US" sz="1400" noProof="0" dirty="0" smtClean="0">
                <a:latin typeface="Arial" pitchFamily="34" charset="0"/>
                <a:ea typeface="ヒラギノ角ゴ Pro W3"/>
              </a:rPr>
              <a:t>an not take a position on a compensation claim or determine the amount of a claim. Such matters must be decided by the ordinary courts should the parties fail to come to an agreement</a:t>
            </a:r>
            <a:endParaRPr lang="en-US" sz="1400" kern="1200" noProof="0" dirty="0" smtClean="0">
              <a:solidFill>
                <a:schemeClr val="tx1"/>
              </a:solidFill>
              <a:effectLst/>
              <a:latin typeface="Arial" charset="0"/>
              <a:ea typeface="ヒラギノ角ゴ Pro W3" pitchFamily="96" charset="-128"/>
              <a:cs typeface="+mn-cs"/>
            </a:endParaRPr>
          </a:p>
          <a:p>
            <a:pPr marL="171450" indent="-171450">
              <a:buFont typeface="Arial" panose="020B0604020202020204" pitchFamily="34" charset="0"/>
              <a:buChar char="•"/>
            </a:pPr>
            <a:r>
              <a:rPr lang="en-US" sz="1400" noProof="0" dirty="0" smtClean="0">
                <a:latin typeface="Arial" pitchFamily="34" charset="0"/>
                <a:ea typeface="ヒラギノ角ゴ Pro W3"/>
              </a:rPr>
              <a:t>In most cases where the Ombud or the Tribunal conclude that discriminatory treatment has occurred, the parties come do to an agreement voluntarily. </a:t>
            </a:r>
          </a:p>
          <a:p>
            <a:endParaRPr lang="en-US" sz="1400" noProof="0" dirty="0" smtClean="0">
              <a:latin typeface="Arial" pitchFamily="34" charset="0"/>
              <a:ea typeface="ヒラギノ角ゴ Pro W3" charset="-128"/>
            </a:endParaRPr>
          </a:p>
          <a:p>
            <a:r>
              <a:rPr lang="en-US" sz="1400" noProof="0" dirty="0" smtClean="0">
                <a:latin typeface="Arial" pitchFamily="34" charset="0"/>
                <a:ea typeface="ヒラギノ角ゴ Pro W3"/>
              </a:rPr>
              <a:t>Finally, all statements from the Ombud and the Tribunal may be overruled by the Civil Courts.</a:t>
            </a:r>
            <a:r>
              <a:rPr lang="en-US" sz="1400" baseline="0" noProof="0" dirty="0" smtClean="0">
                <a:latin typeface="Arial" pitchFamily="34" charset="0"/>
                <a:ea typeface="ヒラギノ角ゴ Pro W3"/>
              </a:rPr>
              <a:t> </a:t>
            </a:r>
            <a:endParaRPr lang="en-US" sz="1400" noProof="0" dirty="0" smtClean="0">
              <a:latin typeface="Arial" pitchFamily="34" charset="0"/>
              <a:ea typeface="ヒラギノ角ゴ Pro W3" charset="-128"/>
            </a:endParaRPr>
          </a:p>
        </p:txBody>
      </p:sp>
    </p:spTree>
    <p:extLst>
      <p:ext uri="{BB962C8B-B14F-4D97-AF65-F5344CB8AC3E}">
        <p14:creationId xmlns:p14="http://schemas.microsoft.com/office/powerpoint/2010/main" val="658269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dirty="0"/>
          </a:p>
        </p:txBody>
      </p:sp>
      <p:sp>
        <p:nvSpPr>
          <p:cNvPr id="4" name="Plassholder for lysbildenummer 3"/>
          <p:cNvSpPr>
            <a:spLocks noGrp="1"/>
          </p:cNvSpPr>
          <p:nvPr>
            <p:ph type="sldNum" sz="quarter" idx="10"/>
          </p:nvPr>
        </p:nvSpPr>
        <p:spPr/>
        <p:txBody>
          <a:bodyPr/>
          <a:lstStyle/>
          <a:p>
            <a:fld id="{9BC2DA6E-1ED5-43CE-8B54-95906AB5C072}" type="slidenum">
              <a:rPr lang="en-US" smtClean="0"/>
              <a:pPr/>
              <a:t>14</a:t>
            </a:fld>
            <a:endParaRPr lang="en-US" dirty="0"/>
          </a:p>
        </p:txBody>
      </p:sp>
    </p:spTree>
    <p:extLst>
      <p:ext uri="{BB962C8B-B14F-4D97-AF65-F5344CB8AC3E}">
        <p14:creationId xmlns:p14="http://schemas.microsoft.com/office/powerpoint/2010/main" val="6626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ssholder for lysbilde 1"/>
          <p:cNvSpPr>
            <a:spLocks noGrp="1" noRot="1" noChangeAspect="1" noTextEdit="1"/>
          </p:cNvSpPr>
          <p:nvPr>
            <p:ph type="sldImg"/>
          </p:nvPr>
        </p:nvSpPr>
        <p:spPr>
          <a:ln/>
        </p:spPr>
      </p:sp>
      <p:sp>
        <p:nvSpPr>
          <p:cNvPr id="31747"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noProof="0" dirty="0" smtClean="0">
              <a:latin typeface="Arial" pitchFamily="34" charset="0"/>
              <a:ea typeface="ヒラギノ角ゴ Pro W3" charset="-128"/>
            </a:endParaRPr>
          </a:p>
          <a:p>
            <a:endParaRPr lang="en-US" baseline="0" noProof="0" dirty="0" smtClean="0">
              <a:latin typeface="Arial" pitchFamily="34" charset="0"/>
              <a:ea typeface="ヒラギノ角ゴ Pro W3" charset="-128"/>
            </a:endParaRPr>
          </a:p>
          <a:p>
            <a:endParaRPr lang="nb-NO" baseline="0" dirty="0" smtClean="0">
              <a:latin typeface="Arial" pitchFamily="34" charset="0"/>
              <a:ea typeface="ヒラギノ角ゴ Pro W3" charset="-128"/>
            </a:endParaRPr>
          </a:p>
          <a:p>
            <a:endParaRPr lang="nb-NO" baseline="0" dirty="0" smtClean="0">
              <a:latin typeface="Arial" pitchFamily="34" charset="0"/>
              <a:ea typeface="ヒラギノ角ゴ Pro W3" charset="-128"/>
            </a:endParaRPr>
          </a:p>
          <a:p>
            <a:endParaRPr lang="nb-NO" baseline="0" dirty="0" smtClean="0">
              <a:latin typeface="Arial" pitchFamily="34" charset="0"/>
              <a:ea typeface="ヒラギノ角ゴ Pro W3" charset="-128"/>
            </a:endParaRPr>
          </a:p>
          <a:p>
            <a:endParaRPr lang="nb-NO" dirty="0" smtClean="0">
              <a:latin typeface="Arial" pitchFamily="34" charset="0"/>
              <a:ea typeface="ヒラギノ角ゴ Pro W3" charset="-128"/>
            </a:endParaRPr>
          </a:p>
        </p:txBody>
      </p:sp>
      <p:sp>
        <p:nvSpPr>
          <p:cNvPr id="31748" name="Plassholder for lysbildenummer 3"/>
          <p:cNvSpPr>
            <a:spLocks noGrp="1"/>
          </p:cNvSpPr>
          <p:nvPr>
            <p:ph type="sldNum" sz="quarter" idx="5"/>
          </p:nvPr>
        </p:nvSpPr>
        <p:spPr/>
        <p:txBody>
          <a:bodyPr/>
          <a:lstStyle/>
          <a:p>
            <a:pPr>
              <a:defRPr/>
            </a:pPr>
            <a:fld id="{F3514888-2002-44F0-A8CD-01DB47BDAB5C}" type="slidenum">
              <a:rPr lang="en-US" smtClean="0">
                <a:latin typeface="Arial" pitchFamily="34" charset="0"/>
                <a:ea typeface="ヒラギノ角ゴ Pro W3" charset="-128"/>
              </a:rPr>
              <a:pPr>
                <a:defRPr/>
              </a:pPr>
              <a:t>2</a:t>
            </a:fld>
            <a:endParaRPr lang="en-US" smtClean="0">
              <a:latin typeface="Arial" pitchFamily="34" charset="0"/>
              <a:ea typeface="ヒラギノ角ゴ Pro W3" charset="-128"/>
            </a:endParaRPr>
          </a:p>
        </p:txBody>
      </p:sp>
    </p:spTree>
    <p:extLst>
      <p:ext uri="{BB962C8B-B14F-4D97-AF65-F5344CB8AC3E}">
        <p14:creationId xmlns:p14="http://schemas.microsoft.com/office/powerpoint/2010/main" val="2243928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FFDDB090-9070-4F58-B33F-E590BA22B99A}" type="slidenum">
              <a:rPr lang="en-US" smtClean="0">
                <a:latin typeface="Arial" pitchFamily="34" charset="0"/>
                <a:ea typeface="ヒラギノ角ゴ Pro W3" charset="-128"/>
              </a:rPr>
              <a:pPr>
                <a:defRPr/>
              </a:pPr>
              <a:t>3</a:t>
            </a:fld>
            <a:endParaRPr lang="en-US" smtClean="0">
              <a:latin typeface="Arial" pitchFamily="34" charset="0"/>
              <a:ea typeface="ヒラギノ角ゴ Pro W3"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noProof="0" dirty="0" smtClean="0">
                <a:solidFill>
                  <a:schemeClr val="tx1"/>
                </a:solidFill>
                <a:effectLst/>
                <a:latin typeface="Arial" charset="0"/>
                <a:ea typeface="ヒラギノ角ゴ Pro W3" pitchFamily="96" charset="-128"/>
                <a:cs typeface="+mn-cs"/>
              </a:rPr>
              <a:t>The equality and anti-discrimination ombud integrates the tasks of the former Gender Equality Ombud, the Gender Equality Centre and the Centre for Combating Ethnic Discrimination. </a:t>
            </a:r>
          </a:p>
          <a:p>
            <a:endParaRPr lang="en-US" sz="1200" kern="1200" noProof="0" dirty="0" smtClean="0">
              <a:solidFill>
                <a:schemeClr val="tx1"/>
              </a:solidFill>
              <a:effectLst/>
              <a:latin typeface="Arial" charset="0"/>
              <a:ea typeface="ヒラギノ角ゴ Pro W3" pitchFamily="96" charset="-128"/>
              <a:cs typeface="+mn-cs"/>
            </a:endParaRPr>
          </a:p>
          <a:p>
            <a:r>
              <a:rPr lang="en-US" sz="1200" b="1" kern="1200" noProof="0" dirty="0" smtClean="0">
                <a:solidFill>
                  <a:schemeClr val="tx1"/>
                </a:solidFill>
                <a:effectLst/>
                <a:latin typeface="Arial" charset="0"/>
                <a:ea typeface="ヒラギノ角ゴ Pro W3" pitchFamily="96" charset="-128"/>
                <a:cs typeface="+mn-cs"/>
              </a:rPr>
              <a:t>An independent public administrative agency: </a:t>
            </a:r>
          </a:p>
          <a:p>
            <a:r>
              <a:rPr lang="en-US" sz="1200" kern="1200" noProof="0" dirty="0" smtClean="0">
                <a:solidFill>
                  <a:schemeClr val="tx1"/>
                </a:solidFill>
                <a:effectLst/>
                <a:latin typeface="Arial" charset="0"/>
                <a:ea typeface="ヒラギノ角ゴ Pro W3" pitchFamily="96" charset="-128"/>
                <a:cs typeface="+mn-cs"/>
              </a:rPr>
              <a:t>The equality and anti-discrimination ombud was established as an independent public administrative agency. We are administratively integrated within the Ministry of Children, Equality and social inclusion, but operates independently within our field of expertise. </a:t>
            </a:r>
          </a:p>
          <a:p>
            <a:r>
              <a:rPr lang="en-US" sz="1200" kern="1200" noProof="0" dirty="0" smtClean="0">
                <a:solidFill>
                  <a:schemeClr val="tx1"/>
                </a:solidFill>
                <a:effectLst/>
                <a:latin typeface="Arial" charset="0"/>
                <a:ea typeface="ヒラギノ角ゴ Pro W3" pitchFamily="96" charset="-128"/>
                <a:cs typeface="+mn-cs"/>
              </a:rPr>
              <a:t>This means that we operate free from the instruction of the Ministry in the different parts of our work, including law enforcement.  </a:t>
            </a:r>
          </a:p>
          <a:p>
            <a:r>
              <a:rPr lang="en-US" sz="1200" kern="1200" noProof="0" dirty="0" smtClean="0">
                <a:solidFill>
                  <a:schemeClr val="tx1"/>
                </a:solidFill>
                <a:effectLst/>
                <a:latin typeface="Arial" charset="0"/>
                <a:ea typeface="ヒラギノ角ゴ Pro W3" pitchFamily="96" charset="-128"/>
                <a:cs typeface="+mn-cs"/>
              </a:rPr>
              <a:t> </a:t>
            </a:r>
          </a:p>
          <a:p>
            <a:pPr marL="457200" lvl="1" indent="0" eaLnBrk="1" hangingPunct="1">
              <a:buNone/>
            </a:pPr>
            <a:endParaRPr lang="en-US" baseline="0" noProof="0" dirty="0" smtClean="0"/>
          </a:p>
        </p:txBody>
      </p:sp>
    </p:spTree>
    <p:extLst>
      <p:ext uri="{BB962C8B-B14F-4D97-AF65-F5344CB8AC3E}">
        <p14:creationId xmlns:p14="http://schemas.microsoft.com/office/powerpoint/2010/main" val="888878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416694E3-2737-4D6D-A491-C2921F9CDAD1}" type="slidenum">
              <a:rPr lang="en-US" smtClean="0">
                <a:latin typeface="Arial" pitchFamily="34" charset="0"/>
                <a:ea typeface="ヒラギノ角ゴ Pro W3" charset="-128"/>
              </a:rPr>
              <a:pPr>
                <a:defRPr/>
              </a:pPr>
              <a:t>4</a:t>
            </a:fld>
            <a:endParaRPr lang="en-US" smtClean="0">
              <a:latin typeface="Arial" pitchFamily="34" charset="0"/>
              <a:ea typeface="ヒラギノ角ゴ Pro W3"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itchFamily="34" charset="0"/>
                <a:ea typeface="ヒラギノ角ゴ Pro W3"/>
              </a:rPr>
              <a:t>To ensure the independence of the Ombud our main activities are given by law.</a:t>
            </a:r>
            <a:r>
              <a:rPr lang="en-US" baseline="0" dirty="0" smtClean="0">
                <a:latin typeface="Arial" charset="0"/>
                <a:ea typeface="ヒラギノ角ゴ Pro W3" pitchFamily="96" charset="-128"/>
              </a:rPr>
              <a:t> </a:t>
            </a:r>
            <a:r>
              <a:rPr lang="en-US" dirty="0" smtClean="0">
                <a:latin typeface="Arial" pitchFamily="34" charset="0"/>
                <a:ea typeface="ヒラギノ角ゴ Pro W3"/>
              </a:rPr>
              <a:t>The anti—discrimination</a:t>
            </a:r>
            <a:r>
              <a:rPr lang="en-US" baseline="0" dirty="0" smtClean="0">
                <a:latin typeface="Arial" pitchFamily="34" charset="0"/>
                <a:ea typeface="ヒラギノ角ゴ Pro W3"/>
              </a:rPr>
              <a:t> </a:t>
            </a:r>
            <a:r>
              <a:rPr lang="en-US" dirty="0" smtClean="0">
                <a:latin typeface="Arial" pitchFamily="34" charset="0"/>
                <a:ea typeface="ヒラギノ角ゴ Pro W3"/>
              </a:rPr>
              <a:t>Act emphasize the independence by explicitly stating that the Government nor the can instruct the Ombud </a:t>
            </a:r>
          </a:p>
          <a:p>
            <a:pPr>
              <a:defRPr/>
            </a:pPr>
            <a:endParaRPr lang="en-US" dirty="0" smtClean="0"/>
          </a:p>
          <a:p>
            <a:pPr>
              <a:defRPr/>
            </a:pPr>
            <a:r>
              <a:rPr lang="en-US" dirty="0" smtClean="0"/>
              <a:t>To </a:t>
            </a:r>
            <a:r>
              <a:rPr lang="en-US" noProof="0" dirty="0" smtClean="0"/>
              <a:t>expose</a:t>
            </a:r>
            <a:r>
              <a:rPr lang="en-US" dirty="0" smtClean="0"/>
              <a:t> and document inequality, raise awareness in society about these issues. We also p</a:t>
            </a:r>
            <a:r>
              <a:rPr lang="en-US" dirty="0" smtClean="0">
                <a:latin typeface="Arial" pitchFamily="34" charset="0"/>
                <a:ea typeface="ヒラギノ角ゴ Pro W3" charset="-128"/>
              </a:rPr>
              <a:t>oint out discriminatory effects of</a:t>
            </a:r>
            <a:r>
              <a:rPr lang="en-US" baseline="0" dirty="0" smtClean="0">
                <a:latin typeface="Arial" pitchFamily="34" charset="0"/>
                <a:ea typeface="ヒラギノ角ゴ Pro W3" charset="-128"/>
              </a:rPr>
              <a:t>.</a:t>
            </a:r>
            <a:endParaRPr lang="en-US" dirty="0" smtClean="0">
              <a:latin typeface="Arial" pitchFamily="34" charset="0"/>
              <a:ea typeface="ヒラギノ角ゴ Pro W3" charset="-128"/>
            </a:endParaRPr>
          </a:p>
          <a:p>
            <a:pPr>
              <a:defRPr/>
            </a:pPr>
            <a:r>
              <a:rPr lang="en-US" dirty="0" smtClean="0">
                <a:latin typeface="Arial" pitchFamily="34" charset="0"/>
                <a:ea typeface="ヒラギノ角ゴ Pro W3" charset="-128"/>
              </a:rPr>
              <a:t>The Ombud is a watch-dog for equality – which means that we can be unpopular by politicians and others in position of power. Therefore the </a:t>
            </a:r>
            <a:r>
              <a:rPr lang="en-US" b="1" dirty="0" smtClean="0">
                <a:latin typeface="Arial" pitchFamily="34" charset="0"/>
                <a:ea typeface="ヒラギノ角ゴ Pro W3" charset="-128"/>
              </a:rPr>
              <a:t>independent role is necessary.</a:t>
            </a:r>
          </a:p>
          <a:p>
            <a:endParaRPr lang="en-US" dirty="0" smtClean="0">
              <a:cs typeface="+mn-cs"/>
            </a:endParaRPr>
          </a:p>
          <a:p>
            <a:r>
              <a:rPr lang="en-US" baseline="0" dirty="0" smtClean="0">
                <a:cs typeface="+mn-cs"/>
              </a:rPr>
              <a:t>Important </a:t>
            </a:r>
            <a:r>
              <a:rPr lang="en-US" dirty="0" smtClean="0">
                <a:cs typeface="+mn-cs"/>
              </a:rPr>
              <a:t>to note that we are as a law enforcer we act more like a court of law than an attorney. Especially in our role as a law</a:t>
            </a:r>
            <a:r>
              <a:rPr lang="en-US" baseline="0" dirty="0" smtClean="0">
                <a:cs typeface="+mn-cs"/>
              </a:rPr>
              <a:t> enforcer it is important </a:t>
            </a:r>
            <a:r>
              <a:rPr lang="en-US" sz="1200" kern="1200" dirty="0" smtClean="0">
                <a:solidFill>
                  <a:schemeClr val="tx1"/>
                </a:solidFill>
                <a:effectLst/>
                <a:latin typeface="Arial" charset="0"/>
                <a:ea typeface="ヒラギノ角ゴ Pro W3" pitchFamily="96" charset="-128"/>
                <a:cs typeface="+mn-cs"/>
              </a:rPr>
              <a:t>for the Ombudsman to </a:t>
            </a:r>
            <a:r>
              <a:rPr lang="en-US" sz="1200" b="1" kern="1200" dirty="0" smtClean="0">
                <a:solidFill>
                  <a:schemeClr val="tx1"/>
                </a:solidFill>
                <a:effectLst/>
                <a:latin typeface="Arial" charset="0"/>
                <a:ea typeface="ヒラギノ角ゴ Pro W3" pitchFamily="96" charset="-128"/>
                <a:cs typeface="+mn-cs"/>
              </a:rPr>
              <a:t>ensure impartiality</a:t>
            </a:r>
            <a:r>
              <a:rPr lang="en-US" sz="1200" kern="1200" dirty="0" smtClean="0">
                <a:solidFill>
                  <a:schemeClr val="tx1"/>
                </a:solidFill>
                <a:effectLst/>
                <a:latin typeface="Arial" charset="0"/>
                <a:ea typeface="ヒラギノ角ゴ Pro W3" pitchFamily="96" charset="-128"/>
                <a:cs typeface="+mn-cs"/>
              </a:rPr>
              <a:t>.</a:t>
            </a:r>
          </a:p>
          <a:p>
            <a:endParaRPr lang="en-US" sz="1200" kern="1200" dirty="0" smtClean="0">
              <a:solidFill>
                <a:schemeClr val="tx1"/>
              </a:solidFill>
              <a:effectLst/>
              <a:latin typeface="Arial" charset="0"/>
              <a:ea typeface="ヒラギノ角ゴ Pro W3" pitchFamily="96" charset="-128"/>
              <a:cs typeface="+mn-cs"/>
            </a:endParaRPr>
          </a:p>
          <a:p>
            <a:r>
              <a:rPr lang="en-US" dirty="0" smtClean="0"/>
              <a:t>The equality</a:t>
            </a:r>
            <a:r>
              <a:rPr lang="en-US" baseline="0" dirty="0" smtClean="0"/>
              <a:t> an anti-discrimination ombud </a:t>
            </a:r>
            <a:r>
              <a:rPr lang="en-US" dirty="0" smtClean="0"/>
              <a:t>Act also gives the outline of our</a:t>
            </a:r>
            <a:r>
              <a:rPr lang="en-US" baseline="0" dirty="0" smtClean="0"/>
              <a:t> activities and </a:t>
            </a:r>
            <a:r>
              <a:rPr lang="en-US" dirty="0" smtClean="0"/>
              <a:t>prescribes rules regarding the organization</a:t>
            </a:r>
            <a:r>
              <a:rPr lang="en-US" baseline="0" dirty="0" smtClean="0"/>
              <a:t> and the tasks delegated to </a:t>
            </a:r>
            <a:r>
              <a:rPr lang="en-US" dirty="0" smtClean="0"/>
              <a:t>the Equality and Anti-Discrimination Ombud and the Equality and Anti-Discrimination Tribunal.</a:t>
            </a:r>
          </a:p>
          <a:p>
            <a:endParaRPr lang="en-US" sz="1200" dirty="0" smtClean="0"/>
          </a:p>
          <a:p>
            <a:r>
              <a:rPr lang="en-US" sz="1200" dirty="0" smtClean="0"/>
              <a:t>The </a:t>
            </a:r>
            <a:r>
              <a:rPr lang="en-US" sz="1200" noProof="0" dirty="0" smtClean="0"/>
              <a:t>Anti-Discrimination</a:t>
            </a:r>
            <a:r>
              <a:rPr lang="en-US" sz="1200" dirty="0" smtClean="0"/>
              <a:t> </a:t>
            </a:r>
            <a:r>
              <a:rPr lang="en-US" sz="1200" noProof="0" dirty="0" smtClean="0"/>
              <a:t>Ombud Act  - the main tasks of</a:t>
            </a:r>
            <a:r>
              <a:rPr lang="en-US" sz="1200" baseline="0" noProof="0" dirty="0" smtClean="0"/>
              <a:t> the ombud:</a:t>
            </a:r>
          </a:p>
          <a:p>
            <a:pPr marL="457200" marR="0" lvl="1" indent="0" algn="l" defTabSz="914400" rtl="0" eaLnBrk="1" fontAlgn="base" latinLnBrk="0" hangingPunct="1">
              <a:lnSpc>
                <a:spcPct val="100000"/>
              </a:lnSpc>
              <a:spcBef>
                <a:spcPct val="30000"/>
              </a:spcBef>
              <a:spcAft>
                <a:spcPct val="0"/>
              </a:spcAft>
              <a:buClrTx/>
              <a:buSzTx/>
              <a:buFontTx/>
              <a:buNone/>
              <a:tabLst/>
              <a:defRPr/>
            </a:pPr>
            <a:endParaRPr lang="en-US" sz="1200" baseline="0" noProof="0" dirty="0" smtClean="0"/>
          </a:p>
          <a:p>
            <a:pPr marL="685800" marR="0" lvl="1"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baseline="0" noProof="0" dirty="0" smtClean="0"/>
              <a:t>Promote equality and anti-discrimination </a:t>
            </a:r>
            <a:r>
              <a:rPr lang="en-US" sz="1200" baseline="0" noProof="0" dirty="0" err="1" smtClean="0"/>
              <a:t>i</a:t>
            </a:r>
            <a:r>
              <a:rPr lang="en-US" sz="1200" baseline="0" noProof="0" dirty="0" smtClean="0"/>
              <a:t> all part of the </a:t>
            </a:r>
            <a:r>
              <a:rPr lang="en-US" sz="1200" baseline="0" noProof="0" dirty="0" err="1" smtClean="0"/>
              <a:t>norwegian</a:t>
            </a:r>
            <a:r>
              <a:rPr lang="en-US" sz="1200" baseline="0" noProof="0" dirty="0" smtClean="0"/>
              <a:t> society.</a:t>
            </a:r>
          </a:p>
          <a:p>
            <a:pPr marL="685800" marR="0" lvl="1"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baseline="0" noProof="0" dirty="0" smtClean="0"/>
              <a:t>Give individuals, organizations, employers and others guidance in the legal framework in the field of equality and anti discrimination.</a:t>
            </a:r>
          </a:p>
          <a:p>
            <a:pPr marL="685800" marR="0" lvl="1"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baseline="0" noProof="0" dirty="0" smtClean="0"/>
              <a:t>Enforce the equality and anti-discrimination laws. I will come back to the different laws we have.</a:t>
            </a:r>
          </a:p>
          <a:p>
            <a:pPr marL="685800" marR="0" lvl="1" indent="-228600" algn="l" defTabSz="914400" rtl="0" eaLnBrk="1" fontAlgn="base" latinLnBrk="0" hangingPunct="1">
              <a:lnSpc>
                <a:spcPct val="100000"/>
              </a:lnSpc>
              <a:spcBef>
                <a:spcPct val="30000"/>
              </a:spcBef>
              <a:spcAft>
                <a:spcPct val="0"/>
              </a:spcAft>
              <a:buClrTx/>
              <a:buSzTx/>
              <a:buFontTx/>
              <a:buAutoNum type="arabicPeriod"/>
              <a:tabLst/>
              <a:defRPr/>
            </a:pPr>
            <a:r>
              <a:rPr lang="en-US" sz="1200" baseline="0" noProof="0" dirty="0" smtClean="0"/>
              <a:t>Monitoring international conventions – this will not be a part om my presentation. Kristel will talk more about this later today.</a:t>
            </a:r>
            <a:r>
              <a:rPr lang="en-US" sz="1200" baseline="0" dirty="0" smtClean="0"/>
              <a:t> </a:t>
            </a:r>
          </a:p>
        </p:txBody>
      </p:sp>
    </p:spTree>
    <p:extLst>
      <p:ext uri="{BB962C8B-B14F-4D97-AF65-F5344CB8AC3E}">
        <p14:creationId xmlns:p14="http://schemas.microsoft.com/office/powerpoint/2010/main" val="99825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BC2DA6E-1ED5-43CE-8B54-95906AB5C072}" type="slidenum">
              <a:rPr lang="en-US" smtClean="0"/>
              <a:pPr/>
              <a:t>5</a:t>
            </a:fld>
            <a:endParaRPr lang="en-US" dirty="0"/>
          </a:p>
        </p:txBody>
      </p:sp>
    </p:spTree>
    <p:extLst>
      <p:ext uri="{BB962C8B-B14F-4D97-AF65-F5344CB8AC3E}">
        <p14:creationId xmlns:p14="http://schemas.microsoft.com/office/powerpoint/2010/main" val="996451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ssholder for lysbilde 1"/>
          <p:cNvSpPr>
            <a:spLocks noGrp="1" noRot="1" noChangeAspect="1" noTextEdit="1"/>
          </p:cNvSpPr>
          <p:nvPr>
            <p:ph type="sldImg"/>
          </p:nvPr>
        </p:nvSpPr>
        <p:spPr>
          <a:ln/>
        </p:spPr>
      </p:sp>
      <p:sp>
        <p:nvSpPr>
          <p:cNvPr id="33795" name="Plassholder for nota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b="1" dirty="0" smtClean="0"/>
              <a:t>As a law enforcer</a:t>
            </a:r>
            <a:r>
              <a:rPr lang="en-US" b="1" baseline="0" dirty="0" smtClean="0"/>
              <a:t> </a:t>
            </a:r>
            <a:r>
              <a:rPr lang="en-US" dirty="0" smtClean="0"/>
              <a:t>we shall make</a:t>
            </a:r>
            <a:r>
              <a:rPr lang="en-US" baseline="0" dirty="0" smtClean="0"/>
              <a:t> </a:t>
            </a:r>
            <a:r>
              <a:rPr lang="en-US" dirty="0" smtClean="0"/>
              <a:t>determinations through statements</a:t>
            </a:r>
            <a:r>
              <a:rPr lang="en-US" baseline="0" dirty="0" smtClean="0"/>
              <a:t> of opinion </a:t>
            </a:r>
            <a:r>
              <a:rPr lang="en-US" dirty="0" smtClean="0"/>
              <a:t>– </a:t>
            </a:r>
            <a:r>
              <a:rPr lang="en-US" dirty="0" smtClean="0">
                <a:cs typeface="+mn-cs"/>
              </a:rPr>
              <a:t>People who think they have experienced discrimination, can forward complaints. </a:t>
            </a:r>
            <a:r>
              <a:rPr lang="en-US" baseline="0" dirty="0" smtClean="0">
                <a:cs typeface="+mn-cs"/>
              </a:rPr>
              <a:t> </a:t>
            </a:r>
          </a:p>
          <a:p>
            <a:pPr marL="171450" indent="-171450">
              <a:buFontTx/>
              <a:buChar char="-"/>
              <a:defRPr/>
            </a:pPr>
            <a:endParaRPr lang="en-US" baseline="0" dirty="0" smtClean="0">
              <a:cs typeface="+mn-cs"/>
            </a:endParaRPr>
          </a:p>
          <a:p>
            <a:pPr marL="0" indent="0">
              <a:buFontTx/>
              <a:buNone/>
              <a:defRPr/>
            </a:pPr>
            <a:r>
              <a:rPr lang="en-US" b="1" baseline="0" dirty="0" smtClean="0">
                <a:cs typeface="+mn-cs"/>
              </a:rPr>
              <a:t>The legal guidance department </a:t>
            </a:r>
            <a:r>
              <a:rPr lang="en-US" baseline="0" dirty="0" smtClean="0">
                <a:cs typeface="+mn-cs"/>
              </a:rPr>
              <a:t>p</a:t>
            </a:r>
            <a:r>
              <a:rPr lang="en-US" dirty="0" smtClean="0"/>
              <a:t>rovide information on legal rights and responsibilities. </a:t>
            </a:r>
            <a:r>
              <a:rPr lang="en-US" dirty="0" smtClean="0">
                <a:cs typeface="+mn-cs"/>
              </a:rPr>
              <a:t>People who have questions about their rights, can get guidance and information. </a:t>
            </a:r>
            <a:r>
              <a:rPr lang="en-US" dirty="0" smtClean="0"/>
              <a:t>The goal of the guidance is to be able to resolve the problem. If the guidance isn’t successful, we can treat the matter as a complaint case</a:t>
            </a:r>
            <a:r>
              <a:rPr lang="en-US" baseline="0" dirty="0" smtClean="0"/>
              <a:t> in the legal department. </a:t>
            </a:r>
            <a:endParaRPr lang="en-US" dirty="0" smtClean="0">
              <a:cs typeface="+mn-cs"/>
            </a:endParaRPr>
          </a:p>
          <a:p>
            <a:endParaRPr lang="en-GB" dirty="0" smtClean="0">
              <a:cs typeface="+mn-cs"/>
            </a:endParaRPr>
          </a:p>
          <a:p>
            <a:endParaRPr lang="en-GB" dirty="0" smtClean="0">
              <a:cs typeface="+mn-cs"/>
            </a:endParaRPr>
          </a:p>
          <a:p>
            <a:pPr>
              <a:defRPr/>
            </a:pPr>
            <a:endParaRPr lang="nb-NO" dirty="0" smtClean="0"/>
          </a:p>
          <a:p>
            <a:endParaRPr lang="nb-NO" dirty="0" smtClean="0">
              <a:latin typeface="Arial" pitchFamily="34" charset="0"/>
              <a:ea typeface="ヒラギノ角ゴ Pro W3" charset="-128"/>
            </a:endParaRPr>
          </a:p>
        </p:txBody>
      </p:sp>
      <p:sp>
        <p:nvSpPr>
          <p:cNvPr id="33796" name="Plassholder for lysbildenummer 3"/>
          <p:cNvSpPr>
            <a:spLocks noGrp="1"/>
          </p:cNvSpPr>
          <p:nvPr>
            <p:ph type="sldNum" sz="quarter" idx="5"/>
          </p:nvPr>
        </p:nvSpPr>
        <p:spPr/>
        <p:txBody>
          <a:bodyPr/>
          <a:lstStyle/>
          <a:p>
            <a:pPr>
              <a:defRPr/>
            </a:pPr>
            <a:fld id="{7EE6FA0F-5163-4268-8319-D95612F75F29}" type="slidenum">
              <a:rPr lang="en-US" smtClean="0">
                <a:latin typeface="Arial" pitchFamily="34" charset="0"/>
                <a:ea typeface="ヒラギノ角ゴ Pro W3" charset="-128"/>
              </a:rPr>
              <a:pPr>
                <a:defRPr/>
              </a:pPr>
              <a:t>6</a:t>
            </a:fld>
            <a:endParaRPr lang="en-US" smtClean="0">
              <a:latin typeface="Arial" pitchFamily="34" charset="0"/>
              <a:ea typeface="ヒラギノ角ゴ Pro W3" charset="-128"/>
            </a:endParaRPr>
          </a:p>
        </p:txBody>
      </p:sp>
    </p:spTree>
    <p:extLst>
      <p:ext uri="{BB962C8B-B14F-4D97-AF65-F5344CB8AC3E}">
        <p14:creationId xmlns:p14="http://schemas.microsoft.com/office/powerpoint/2010/main" val="1207711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57DADA46-1A6F-4DE8-BB4F-1E5FAA019F56}" type="slidenum">
              <a:rPr lang="en-US" smtClean="0">
                <a:latin typeface="Arial" pitchFamily="34" charset="0"/>
                <a:ea typeface="ヒラギノ角ゴ Pro W3" charset="-128"/>
              </a:rPr>
              <a:pPr>
                <a:defRPr/>
              </a:pPr>
              <a:t>7</a:t>
            </a:fld>
            <a:endParaRPr lang="en-US" smtClean="0">
              <a:latin typeface="Arial" pitchFamily="34" charset="0"/>
              <a:ea typeface="ヒラギノ角ゴ Pro W3"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nb-NO" baseline="0" dirty="0" smtClean="0"/>
              <a:t>The Norwegian anti-</a:t>
            </a:r>
            <a:r>
              <a:rPr lang="nb-NO" baseline="0" dirty="0" err="1" smtClean="0"/>
              <a:t>discrimination</a:t>
            </a:r>
            <a:r>
              <a:rPr lang="nb-NO" baseline="0" dirty="0" smtClean="0"/>
              <a:t> </a:t>
            </a:r>
            <a:r>
              <a:rPr lang="nb-NO" baseline="0" dirty="0" err="1" smtClean="0"/>
              <a:t>legislation</a:t>
            </a:r>
            <a:r>
              <a:rPr lang="nb-NO" baseline="0" dirty="0" smtClean="0"/>
              <a:t> </a:t>
            </a:r>
            <a:r>
              <a:rPr lang="nb-NO" baseline="0" dirty="0" err="1" smtClean="0"/>
              <a:t>forbids</a:t>
            </a:r>
            <a:r>
              <a:rPr lang="nb-NO" baseline="0" dirty="0" smtClean="0"/>
              <a:t> </a:t>
            </a:r>
            <a:r>
              <a:rPr lang="nb-NO" baseline="0" dirty="0" err="1" smtClean="0"/>
              <a:t>discrimination</a:t>
            </a:r>
            <a:r>
              <a:rPr lang="nb-NO" baseline="0" dirty="0" smtClean="0"/>
              <a:t> </a:t>
            </a:r>
            <a:r>
              <a:rPr lang="nb-NO" baseline="0" dirty="0" err="1" smtClean="0"/>
              <a:t>based</a:t>
            </a:r>
            <a:r>
              <a:rPr lang="nb-NO" baseline="0" dirty="0" smtClean="0"/>
              <a:t> </a:t>
            </a:r>
            <a:r>
              <a:rPr lang="nb-NO" baseline="0" dirty="0" err="1" smtClean="0"/>
              <a:t>on</a:t>
            </a:r>
            <a:r>
              <a:rPr lang="nb-NO" baseline="0" dirty="0" smtClean="0"/>
              <a:t>:</a:t>
            </a:r>
          </a:p>
          <a:p>
            <a:pPr marL="342900" lvl="0" indent="-342900">
              <a:buFont typeface="Arial" panose="020B0604020202020204" pitchFamily="34" charset="0"/>
              <a:buChar char="•"/>
            </a:pPr>
            <a:r>
              <a:rPr lang="nb-NO" sz="1200" dirty="0" err="1" smtClean="0"/>
              <a:t>Gender</a:t>
            </a:r>
            <a:r>
              <a:rPr lang="nb-NO" sz="1200" dirty="0" smtClean="0"/>
              <a:t> </a:t>
            </a:r>
          </a:p>
          <a:p>
            <a:pPr marL="342900" lvl="0" indent="-342900">
              <a:buFont typeface="Arial" panose="020B0604020202020204" pitchFamily="34" charset="0"/>
              <a:buChar char="•"/>
            </a:pPr>
            <a:r>
              <a:rPr lang="nb-NO" sz="1200" dirty="0" err="1" smtClean="0"/>
              <a:t>Ethnicity</a:t>
            </a:r>
            <a:r>
              <a:rPr lang="nb-NO" sz="1200" dirty="0" smtClean="0"/>
              <a:t>  </a:t>
            </a:r>
          </a:p>
          <a:p>
            <a:pPr marL="342900" lvl="0" indent="-342900">
              <a:buFont typeface="Arial" panose="020B0604020202020204" pitchFamily="34" charset="0"/>
              <a:buChar char="•"/>
            </a:pPr>
            <a:r>
              <a:rPr lang="nb-NO" sz="1200" dirty="0" smtClean="0"/>
              <a:t>Religion </a:t>
            </a:r>
          </a:p>
          <a:p>
            <a:pPr marL="342900" lvl="0" indent="-342900">
              <a:buFont typeface="Arial" panose="020B0604020202020204" pitchFamily="34" charset="0"/>
              <a:buChar char="•"/>
            </a:pPr>
            <a:r>
              <a:rPr lang="nb-NO" sz="1200" dirty="0" err="1" smtClean="0"/>
              <a:t>Disability</a:t>
            </a:r>
            <a:r>
              <a:rPr lang="nb-NO" sz="1200" dirty="0" smtClean="0"/>
              <a:t> </a:t>
            </a:r>
          </a:p>
          <a:p>
            <a:pPr marL="342900" lvl="0" indent="-342900">
              <a:buFont typeface="Arial" panose="020B0604020202020204" pitchFamily="34" charset="0"/>
              <a:buChar char="•"/>
            </a:pPr>
            <a:r>
              <a:rPr lang="nb-NO" sz="1200" dirty="0" err="1" smtClean="0"/>
              <a:t>Sexual</a:t>
            </a:r>
            <a:r>
              <a:rPr lang="nb-NO" sz="1200" dirty="0" smtClean="0"/>
              <a:t> </a:t>
            </a:r>
            <a:r>
              <a:rPr lang="nb-NO" sz="1200" dirty="0" err="1" smtClean="0"/>
              <a:t>orientation</a:t>
            </a:r>
            <a:endParaRPr lang="nb-NO" sz="1200" dirty="0" smtClean="0"/>
          </a:p>
          <a:p>
            <a:pPr marL="342900" lvl="0" indent="-342900">
              <a:buFont typeface="Arial" panose="020B0604020202020204" pitchFamily="34" charset="0"/>
              <a:buChar char="•"/>
            </a:pPr>
            <a:r>
              <a:rPr lang="nb-NO" sz="1200" dirty="0" err="1" smtClean="0"/>
              <a:t>Gender</a:t>
            </a:r>
            <a:r>
              <a:rPr lang="nb-NO" sz="1200" dirty="0" smtClean="0"/>
              <a:t> </a:t>
            </a:r>
            <a:r>
              <a:rPr lang="nb-NO" sz="1200" dirty="0" err="1" smtClean="0"/>
              <a:t>identity</a:t>
            </a:r>
            <a:endParaRPr lang="nb-NO" sz="1200" dirty="0" smtClean="0"/>
          </a:p>
          <a:p>
            <a:pPr marL="342900" lvl="0" indent="-342900">
              <a:buFont typeface="Arial" panose="020B0604020202020204" pitchFamily="34" charset="0"/>
              <a:buChar char="•"/>
            </a:pPr>
            <a:r>
              <a:rPr lang="nb-NO" sz="1200" dirty="0" err="1" smtClean="0"/>
              <a:t>Gender</a:t>
            </a:r>
            <a:r>
              <a:rPr lang="nb-NO" sz="1200" dirty="0" smtClean="0"/>
              <a:t> </a:t>
            </a:r>
            <a:r>
              <a:rPr lang="nb-NO" sz="1200" dirty="0" err="1" smtClean="0"/>
              <a:t>expression</a:t>
            </a:r>
            <a:endParaRPr lang="nb-NO" sz="1200" dirty="0" smtClean="0"/>
          </a:p>
          <a:p>
            <a:pPr marL="342900" lvl="0" indent="-342900">
              <a:buFont typeface="Arial" panose="020B0604020202020204" pitchFamily="34" charset="0"/>
              <a:buChar char="•"/>
            </a:pPr>
            <a:r>
              <a:rPr lang="nb-NO" sz="1200" dirty="0" smtClean="0"/>
              <a:t>Age </a:t>
            </a:r>
          </a:p>
          <a:p>
            <a:pPr marL="342900" lvl="0" indent="-342900">
              <a:buFont typeface="Arial" panose="020B0604020202020204" pitchFamily="34" charset="0"/>
              <a:buChar char="•"/>
            </a:pPr>
            <a:r>
              <a:rPr lang="nb-NO" sz="1200" dirty="0" err="1" smtClean="0"/>
              <a:t>Political</a:t>
            </a:r>
            <a:r>
              <a:rPr lang="nb-NO" sz="1200" dirty="0" smtClean="0"/>
              <a:t> </a:t>
            </a:r>
            <a:r>
              <a:rPr lang="nb-NO" sz="1200" dirty="0" err="1" smtClean="0"/>
              <a:t>view</a:t>
            </a:r>
            <a:r>
              <a:rPr lang="nb-NO" sz="1200" dirty="0" smtClean="0"/>
              <a:t>,</a:t>
            </a:r>
          </a:p>
          <a:p>
            <a:pPr marL="342900" lvl="0" indent="-342900">
              <a:buFont typeface="Arial" panose="020B0604020202020204" pitchFamily="34" charset="0"/>
              <a:buChar char="•"/>
            </a:pPr>
            <a:r>
              <a:rPr lang="en-US" sz="1200" dirty="0" smtClean="0"/>
              <a:t>Membership of a trade union</a:t>
            </a:r>
            <a:endParaRPr lang="nb-NO" sz="1200" dirty="0" smtClean="0"/>
          </a:p>
          <a:p>
            <a:endParaRPr lang="en-GB" dirty="0" smtClean="0">
              <a:latin typeface="Arial" pitchFamily="34" charset="0"/>
              <a:ea typeface="ヒラギノ角ゴ Pro W3" charset="-128"/>
            </a:endParaRPr>
          </a:p>
          <a:p>
            <a:r>
              <a:rPr lang="en-GB" dirty="0" smtClean="0">
                <a:latin typeface="Arial" pitchFamily="34" charset="0"/>
                <a:ea typeface="ヒラギノ角ゴ Pro W3"/>
              </a:rPr>
              <a:t>The that different grounds are handled by the same Ombud-institution, gives us the opportunity to se different grounds in connection and to handle multiple discrimination  - for example discrimination based on both gender and age or gender and disability,</a:t>
            </a:r>
            <a:r>
              <a:rPr lang="en-GB" baseline="0" dirty="0" smtClean="0">
                <a:latin typeface="Arial" pitchFamily="34" charset="0"/>
                <a:ea typeface="ヒラギノ角ゴ Pro W3"/>
              </a:rPr>
              <a:t> and so on. </a:t>
            </a:r>
          </a:p>
          <a:p>
            <a:endParaRPr lang="en-GB" baseline="0" dirty="0" smtClean="0">
              <a:latin typeface="Arial" pitchFamily="34" charset="0"/>
              <a:ea typeface="ヒラギノ角ゴ Pro W3"/>
            </a:endParaRPr>
          </a:p>
          <a:p>
            <a:r>
              <a:rPr lang="en-GB" baseline="0" dirty="0" smtClean="0">
                <a:latin typeface="Arial" pitchFamily="34" charset="0"/>
                <a:ea typeface="ヒラギノ角ゴ Pro W3"/>
              </a:rPr>
              <a:t>It is </a:t>
            </a:r>
            <a:r>
              <a:rPr lang="en-GB" dirty="0" smtClean="0">
                <a:latin typeface="Arial" pitchFamily="34" charset="0"/>
                <a:ea typeface="ヒラギノ角ゴ Pro W3"/>
              </a:rPr>
              <a:t>easier for the public to contact </a:t>
            </a:r>
            <a:r>
              <a:rPr lang="en-GB" b="1" dirty="0" smtClean="0">
                <a:latin typeface="Arial" pitchFamily="34" charset="0"/>
                <a:ea typeface="ヒラギノ角ゴ Pro W3"/>
              </a:rPr>
              <a:t>one</a:t>
            </a:r>
            <a:r>
              <a:rPr lang="en-GB" dirty="0" smtClean="0">
                <a:latin typeface="Arial" pitchFamily="34" charset="0"/>
                <a:ea typeface="ヒラギノ角ゴ Pro W3"/>
              </a:rPr>
              <a:t> Ombud if they have experienced discrimination. It is not always easy to know if it was because of a persons gender, ethnic background or age.</a:t>
            </a:r>
          </a:p>
        </p:txBody>
      </p:sp>
    </p:spTree>
    <p:extLst>
      <p:ext uri="{BB962C8B-B14F-4D97-AF65-F5344CB8AC3E}">
        <p14:creationId xmlns:p14="http://schemas.microsoft.com/office/powerpoint/2010/main" val="3561508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5A55715-86DC-4F6F-B115-022559C87C54}" type="slidenum">
              <a:rPr lang="en-US" smtClean="0">
                <a:latin typeface="Arial" pitchFamily="34" charset="0"/>
                <a:ea typeface="ヒラギノ角ゴ Pro W3" charset="-128"/>
              </a:rPr>
              <a:pPr>
                <a:defRPr/>
              </a:pPr>
              <a:t>8</a:t>
            </a:fld>
            <a:endParaRPr lang="en-US" smtClean="0">
              <a:latin typeface="Arial" pitchFamily="34" charset="0"/>
              <a:ea typeface="ヒラギノ角ゴ Pro W3" charset="-128"/>
            </a:endParaRPr>
          </a:p>
        </p:txBody>
      </p:sp>
      <p:sp>
        <p:nvSpPr>
          <p:cNvPr id="39939" name="Rectangle 7"/>
          <p:cNvSpPr txBox="1">
            <a:spLocks noGrp="1" noChangeArrowheads="1"/>
          </p:cNvSpPr>
          <p:nvPr/>
        </p:nvSpPr>
        <p:spPr bwMode="auto">
          <a:xfrm>
            <a:off x="3856516" y="9447134"/>
            <a:ext cx="2949098" cy="49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6" tIns="46373" rIns="92746" bIns="46373" anchor="b"/>
          <a:lstStyle>
            <a:lvl1pPr defTabSz="925513" eaLnBrk="0" hangingPunct="0">
              <a:defRPr sz="2400">
                <a:solidFill>
                  <a:schemeClr val="tx1"/>
                </a:solidFill>
                <a:latin typeface="Arial" pitchFamily="34" charset="0"/>
                <a:ea typeface="ヒラギノ角ゴ Pro W3" charset="-128"/>
              </a:defRPr>
            </a:lvl1pPr>
            <a:lvl2pPr marL="742950" indent="-285750" defTabSz="925513" eaLnBrk="0" hangingPunct="0">
              <a:defRPr sz="2400">
                <a:solidFill>
                  <a:schemeClr val="tx1"/>
                </a:solidFill>
                <a:latin typeface="Arial" pitchFamily="34" charset="0"/>
                <a:ea typeface="ヒラギノ角ゴ Pro W3" charset="-128"/>
              </a:defRPr>
            </a:lvl2pPr>
            <a:lvl3pPr marL="1143000" indent="-228600" defTabSz="925513" eaLnBrk="0" hangingPunct="0">
              <a:defRPr sz="2400">
                <a:solidFill>
                  <a:schemeClr val="tx1"/>
                </a:solidFill>
                <a:latin typeface="Arial" pitchFamily="34" charset="0"/>
                <a:ea typeface="ヒラギノ角ゴ Pro W3" charset="-128"/>
              </a:defRPr>
            </a:lvl3pPr>
            <a:lvl4pPr marL="1600200" indent="-228600" defTabSz="925513" eaLnBrk="0" hangingPunct="0">
              <a:defRPr sz="2400">
                <a:solidFill>
                  <a:schemeClr val="tx1"/>
                </a:solidFill>
                <a:latin typeface="Arial" pitchFamily="34" charset="0"/>
                <a:ea typeface="ヒラギノ角ゴ Pro W3" charset="-128"/>
              </a:defRPr>
            </a:lvl4pPr>
            <a:lvl5pPr marL="2057400" indent="-228600" defTabSz="925513" eaLnBrk="0" hangingPunct="0">
              <a:defRPr sz="2400">
                <a:solidFill>
                  <a:schemeClr val="tx1"/>
                </a:solidFill>
                <a:latin typeface="Arial" pitchFamily="34" charset="0"/>
                <a:ea typeface="ヒラギノ角ゴ Pro W3" charset="-128"/>
              </a:defRPr>
            </a:lvl5pPr>
            <a:lvl6pPr marL="25146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r"/>
            <a:fld id="{1BAFF66B-F9B8-4EB4-851A-B8E26B065358}" type="slidenum">
              <a:rPr lang="en-US" sz="1200"/>
              <a:pPr algn="r"/>
              <a:t>8</a:t>
            </a:fld>
            <a:endParaRPr lang="en-US" sz="1200"/>
          </a:p>
        </p:txBody>
      </p:sp>
      <p:sp>
        <p:nvSpPr>
          <p:cNvPr id="39940" name="Rectangle 2"/>
          <p:cNvSpPr>
            <a:spLocks noGrp="1" noRot="1" noChangeAspect="1" noChangeArrowheads="1" noTextEdit="1"/>
          </p:cNvSpPr>
          <p:nvPr>
            <p:ph type="sldImg"/>
          </p:nvPr>
        </p:nvSpPr>
        <p:spPr>
          <a:xfrm>
            <a:off x="920750" y="747713"/>
            <a:ext cx="4967288" cy="3727450"/>
          </a:xfrm>
          <a:ln/>
        </p:spPr>
      </p:sp>
      <p:sp>
        <p:nvSpPr>
          <p:cNvPr id="39941" name="Rectangle 3"/>
          <p:cNvSpPr>
            <a:spLocks noGrp="1" noChangeArrowheads="1"/>
          </p:cNvSpPr>
          <p:nvPr>
            <p:ph type="body" idx="1"/>
          </p:nvPr>
        </p:nvSpPr>
        <p:spPr>
          <a:xfrm>
            <a:off x="907416" y="4723567"/>
            <a:ext cx="4990783" cy="4472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6" tIns="46373" rIns="92746" bIns="46373"/>
          <a:lstStyle/>
          <a:p>
            <a:pPr marL="0" indent="0" eaLnBrk="1" hangingPunct="1">
              <a:buFontTx/>
              <a:buNone/>
            </a:pPr>
            <a:endParaRPr kumimoji="0" lang="nb-NO" sz="1200" b="0" i="0" u="none" strike="noStrike" cap="none" normalizeH="0" baseline="0" dirty="0" smtClean="0">
              <a:ln>
                <a:noFill/>
              </a:ln>
              <a:solidFill>
                <a:schemeClr val="tx1"/>
              </a:solidFill>
              <a:effectLst/>
              <a:latin typeface="Arial" charset="0"/>
              <a:ea typeface="ヒラギノ角ゴ Pro W3" pitchFamily="96" charset="-128"/>
            </a:endParaRPr>
          </a:p>
        </p:txBody>
      </p:sp>
    </p:spTree>
    <p:extLst>
      <p:ext uri="{BB962C8B-B14F-4D97-AF65-F5344CB8AC3E}">
        <p14:creationId xmlns:p14="http://schemas.microsoft.com/office/powerpoint/2010/main" val="1921467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5A55715-86DC-4F6F-B115-022559C87C54}" type="slidenum">
              <a:rPr lang="en-US" smtClean="0">
                <a:latin typeface="Arial" pitchFamily="34" charset="0"/>
                <a:ea typeface="ヒラギノ角ゴ Pro W3" charset="-128"/>
              </a:rPr>
              <a:pPr>
                <a:defRPr/>
              </a:pPr>
              <a:t>9</a:t>
            </a:fld>
            <a:endParaRPr lang="en-US" smtClean="0">
              <a:latin typeface="Arial" pitchFamily="34" charset="0"/>
              <a:ea typeface="ヒラギノ角ゴ Pro W3" charset="-128"/>
            </a:endParaRPr>
          </a:p>
        </p:txBody>
      </p:sp>
      <p:sp>
        <p:nvSpPr>
          <p:cNvPr id="39939" name="Rectangle 7"/>
          <p:cNvSpPr txBox="1">
            <a:spLocks noGrp="1" noChangeArrowheads="1"/>
          </p:cNvSpPr>
          <p:nvPr/>
        </p:nvSpPr>
        <p:spPr bwMode="auto">
          <a:xfrm>
            <a:off x="3856516" y="9447134"/>
            <a:ext cx="2949098" cy="49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6" tIns="46373" rIns="92746" bIns="46373" anchor="b"/>
          <a:lstStyle>
            <a:lvl1pPr defTabSz="925513" eaLnBrk="0" hangingPunct="0">
              <a:defRPr sz="2400">
                <a:solidFill>
                  <a:schemeClr val="tx1"/>
                </a:solidFill>
                <a:latin typeface="Arial" pitchFamily="34" charset="0"/>
                <a:ea typeface="ヒラギノ角ゴ Pro W3" charset="-128"/>
              </a:defRPr>
            </a:lvl1pPr>
            <a:lvl2pPr marL="742950" indent="-285750" defTabSz="925513" eaLnBrk="0" hangingPunct="0">
              <a:defRPr sz="2400">
                <a:solidFill>
                  <a:schemeClr val="tx1"/>
                </a:solidFill>
                <a:latin typeface="Arial" pitchFamily="34" charset="0"/>
                <a:ea typeface="ヒラギノ角ゴ Pro W3" charset="-128"/>
              </a:defRPr>
            </a:lvl2pPr>
            <a:lvl3pPr marL="1143000" indent="-228600" defTabSz="925513" eaLnBrk="0" hangingPunct="0">
              <a:defRPr sz="2400">
                <a:solidFill>
                  <a:schemeClr val="tx1"/>
                </a:solidFill>
                <a:latin typeface="Arial" pitchFamily="34" charset="0"/>
                <a:ea typeface="ヒラギノ角ゴ Pro W3" charset="-128"/>
              </a:defRPr>
            </a:lvl3pPr>
            <a:lvl4pPr marL="1600200" indent="-228600" defTabSz="925513" eaLnBrk="0" hangingPunct="0">
              <a:defRPr sz="2400">
                <a:solidFill>
                  <a:schemeClr val="tx1"/>
                </a:solidFill>
                <a:latin typeface="Arial" pitchFamily="34" charset="0"/>
                <a:ea typeface="ヒラギノ角ゴ Pro W3" charset="-128"/>
              </a:defRPr>
            </a:lvl4pPr>
            <a:lvl5pPr marL="2057400" indent="-228600" defTabSz="925513" eaLnBrk="0" hangingPunct="0">
              <a:defRPr sz="2400">
                <a:solidFill>
                  <a:schemeClr val="tx1"/>
                </a:solidFill>
                <a:latin typeface="Arial" pitchFamily="34" charset="0"/>
                <a:ea typeface="ヒラギノ角ゴ Pro W3" charset="-128"/>
              </a:defRPr>
            </a:lvl5pPr>
            <a:lvl6pPr marL="25146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925513"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r"/>
            <a:fld id="{1BAFF66B-F9B8-4EB4-851A-B8E26B065358}" type="slidenum">
              <a:rPr lang="en-US" sz="1200"/>
              <a:pPr algn="r"/>
              <a:t>9</a:t>
            </a:fld>
            <a:endParaRPr lang="en-US" sz="1200"/>
          </a:p>
        </p:txBody>
      </p:sp>
      <p:sp>
        <p:nvSpPr>
          <p:cNvPr id="39940" name="Rectangle 2"/>
          <p:cNvSpPr>
            <a:spLocks noGrp="1" noRot="1" noChangeAspect="1" noChangeArrowheads="1" noTextEdit="1"/>
          </p:cNvSpPr>
          <p:nvPr>
            <p:ph type="sldImg"/>
          </p:nvPr>
        </p:nvSpPr>
        <p:spPr>
          <a:xfrm>
            <a:off x="920750" y="747713"/>
            <a:ext cx="4967288" cy="3727450"/>
          </a:xfrm>
          <a:ln/>
        </p:spPr>
      </p:sp>
      <p:sp>
        <p:nvSpPr>
          <p:cNvPr id="39941" name="Rectangle 3"/>
          <p:cNvSpPr>
            <a:spLocks noGrp="1" noChangeArrowheads="1"/>
          </p:cNvSpPr>
          <p:nvPr>
            <p:ph type="body" idx="1"/>
          </p:nvPr>
        </p:nvSpPr>
        <p:spPr>
          <a:xfrm>
            <a:off x="907416" y="4723567"/>
            <a:ext cx="4990783" cy="4472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46" tIns="46373" rIns="92746" bIns="46373"/>
          <a:lstStyle/>
          <a:p>
            <a:pPr eaLnBrk="1" hangingPunct="1"/>
            <a:endParaRPr lang="en-US" baseline="0" dirty="0" smtClean="0"/>
          </a:p>
        </p:txBody>
      </p:sp>
    </p:spTree>
    <p:extLst>
      <p:ext uri="{BB962C8B-B14F-4D97-AF65-F5344CB8AC3E}">
        <p14:creationId xmlns:p14="http://schemas.microsoft.com/office/powerpoint/2010/main" val="3116342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3088" name="Picture 16" descr="bilde"/>
          <p:cNvPicPr>
            <a:picLocks noChangeAspect="1" noChangeArrowheads="1"/>
          </p:cNvPicPr>
          <p:nvPr/>
        </p:nvPicPr>
        <p:blipFill>
          <a:blip r:embed="rId2" cstate="print"/>
          <a:srcRect/>
          <a:stretch>
            <a:fillRect/>
          </a:stretch>
        </p:blipFill>
        <p:spPr bwMode="auto">
          <a:xfrm>
            <a:off x="0" y="-26988"/>
            <a:ext cx="9144000" cy="4005263"/>
          </a:xfrm>
          <a:prstGeom prst="rect">
            <a:avLst/>
          </a:prstGeom>
          <a:noFill/>
        </p:spPr>
      </p:pic>
      <p:sp>
        <p:nvSpPr>
          <p:cNvPr id="3080" name="Rectangle 8"/>
          <p:cNvSpPr>
            <a:spLocks noChangeArrowheads="1"/>
          </p:cNvSpPr>
          <p:nvPr/>
        </p:nvSpPr>
        <p:spPr bwMode="auto">
          <a:xfrm>
            <a:off x="0" y="4114800"/>
            <a:ext cx="9144000" cy="609600"/>
          </a:xfrm>
          <a:prstGeom prst="rect">
            <a:avLst/>
          </a:prstGeom>
          <a:solidFill>
            <a:schemeClr val="accent2"/>
          </a:solidFill>
          <a:ln w="9525">
            <a:noFill/>
            <a:miter lim="800000"/>
            <a:headEnd/>
            <a:tailEnd/>
          </a:ln>
        </p:spPr>
        <p:txBody>
          <a:bodyPr wrap="none" anchor="ctr"/>
          <a:lstStyle/>
          <a:p>
            <a:endParaRPr lang="nb-NO" dirty="0"/>
          </a:p>
        </p:txBody>
      </p:sp>
      <p:sp>
        <p:nvSpPr>
          <p:cNvPr id="3074" name="Rectangle 2"/>
          <p:cNvSpPr>
            <a:spLocks noGrp="1" noChangeArrowheads="1"/>
          </p:cNvSpPr>
          <p:nvPr>
            <p:ph type="ctrTitle"/>
          </p:nvPr>
        </p:nvSpPr>
        <p:spPr>
          <a:xfrm>
            <a:off x="685800" y="2971800"/>
            <a:ext cx="7772400" cy="762000"/>
          </a:xfrm>
        </p:spPr>
        <p:txBody>
          <a:bodyPr/>
          <a:lstStyle>
            <a:lvl1pPr>
              <a:defRPr>
                <a:solidFill>
                  <a:schemeClr val="bg1"/>
                </a:solidFill>
              </a:defRPr>
            </a:lvl1pPr>
          </a:lstStyle>
          <a:p>
            <a:r>
              <a:rPr lang="nb-NO" smtClean="0"/>
              <a:t>Klikk for å redigere tittelstil</a:t>
            </a:r>
            <a:endParaRPr lang="en-US"/>
          </a:p>
        </p:txBody>
      </p:sp>
      <p:sp>
        <p:nvSpPr>
          <p:cNvPr id="3075" name="Rectangle 3"/>
          <p:cNvSpPr>
            <a:spLocks noGrp="1" noChangeArrowheads="1"/>
          </p:cNvSpPr>
          <p:nvPr>
            <p:ph type="subTitle" idx="1"/>
          </p:nvPr>
        </p:nvSpPr>
        <p:spPr>
          <a:xfrm>
            <a:off x="685800" y="4191000"/>
            <a:ext cx="6629400" cy="457200"/>
          </a:xfrm>
        </p:spPr>
        <p:txBody>
          <a:bodyPr anchor="ctr"/>
          <a:lstStyle>
            <a:lvl1pPr marL="0" indent="0">
              <a:buFont typeface="Times" pitchFamily="96" charset="0"/>
              <a:buNone/>
              <a:defRPr sz="2800">
                <a:solidFill>
                  <a:schemeClr val="bg1"/>
                </a:solidFill>
              </a:defRPr>
            </a:lvl1pPr>
          </a:lstStyle>
          <a:p>
            <a:r>
              <a:rPr lang="nb-NO" smtClean="0"/>
              <a:t>Klikk for å redigere undertittelstil i malen</a:t>
            </a:r>
            <a:endParaRPr lang="en-US"/>
          </a:p>
        </p:txBody>
      </p:sp>
      <p:sp>
        <p:nvSpPr>
          <p:cNvPr id="3076" name="Rectangle 4"/>
          <p:cNvSpPr>
            <a:spLocks noGrp="1" noChangeArrowheads="1"/>
          </p:cNvSpPr>
          <p:nvPr>
            <p:ph type="dt" sz="half" idx="2"/>
          </p:nvPr>
        </p:nvSpPr>
        <p:spPr>
          <a:xfrm>
            <a:off x="685800" y="6477000"/>
            <a:ext cx="1905000" cy="228600"/>
          </a:xfrm>
        </p:spPr>
        <p:txBody>
          <a:bodyPr/>
          <a:lstStyle>
            <a:lvl1pPr>
              <a:defRPr>
                <a:solidFill>
                  <a:schemeClr val="tx1"/>
                </a:solidFill>
              </a:defRPr>
            </a:lvl1pPr>
          </a:lstStyle>
          <a:p>
            <a:endParaRPr lang="en-US" dirty="0"/>
          </a:p>
        </p:txBody>
      </p:sp>
      <p:sp>
        <p:nvSpPr>
          <p:cNvPr id="3077" name="Rectangle 5"/>
          <p:cNvSpPr>
            <a:spLocks noGrp="1" noChangeArrowheads="1"/>
          </p:cNvSpPr>
          <p:nvPr>
            <p:ph type="ftr" sz="quarter" idx="3"/>
          </p:nvPr>
        </p:nvSpPr>
        <p:spPr>
          <a:xfrm>
            <a:off x="2667000" y="6477000"/>
            <a:ext cx="3810000" cy="228600"/>
          </a:xfrm>
        </p:spPr>
        <p:txBody>
          <a:bodyPr/>
          <a:lstStyle>
            <a:lvl1pPr>
              <a:defRPr>
                <a:solidFill>
                  <a:schemeClr val="tx1"/>
                </a:solidFill>
              </a:defRPr>
            </a:lvl1pPr>
          </a:lstStyle>
          <a:p>
            <a:endParaRPr lang="en-US" dirty="0"/>
          </a:p>
        </p:txBody>
      </p:sp>
      <p:sp>
        <p:nvSpPr>
          <p:cNvPr id="3078" name="Rectangle 6"/>
          <p:cNvSpPr>
            <a:spLocks noGrp="1" noChangeArrowheads="1"/>
          </p:cNvSpPr>
          <p:nvPr>
            <p:ph type="sldNum" sz="quarter" idx="4"/>
          </p:nvPr>
        </p:nvSpPr>
        <p:spPr>
          <a:xfrm>
            <a:off x="6553200" y="6477000"/>
            <a:ext cx="1905000" cy="228600"/>
          </a:xfrm>
        </p:spPr>
        <p:txBody>
          <a:bodyPr/>
          <a:lstStyle>
            <a:lvl1pPr>
              <a:defRPr>
                <a:solidFill>
                  <a:schemeClr val="tx1"/>
                </a:solidFill>
              </a:defRPr>
            </a:lvl1pPr>
          </a:lstStyle>
          <a:p>
            <a:fld id="{2339C16D-37A6-440A-BFA5-F0F2BF740032}"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US" dirty="0"/>
          </a:p>
        </p:txBody>
      </p:sp>
      <p:sp>
        <p:nvSpPr>
          <p:cNvPr id="6" name="Plassholder for bunntekst 5"/>
          <p:cNvSpPr>
            <a:spLocks noGrp="1"/>
          </p:cNvSpPr>
          <p:nvPr>
            <p:ph type="ftr" sz="quarter" idx="11"/>
          </p:nvPr>
        </p:nvSpPr>
        <p:spPr/>
        <p:txBody>
          <a:bodyPr/>
          <a:lstStyle>
            <a:lvl1pPr>
              <a:defRPr/>
            </a:lvl1pPr>
          </a:lstStyle>
          <a:p>
            <a:endParaRPr lang="en-US" dirty="0"/>
          </a:p>
        </p:txBody>
      </p:sp>
      <p:sp>
        <p:nvSpPr>
          <p:cNvPr id="7" name="Plassholder for lysbildenummer 6"/>
          <p:cNvSpPr>
            <a:spLocks noGrp="1"/>
          </p:cNvSpPr>
          <p:nvPr>
            <p:ph type="sldNum" sz="quarter" idx="12"/>
          </p:nvPr>
        </p:nvSpPr>
        <p:spPr/>
        <p:txBody>
          <a:bodyPr/>
          <a:lstStyle>
            <a:lvl1pPr>
              <a:defRPr/>
            </a:lvl1pPr>
          </a:lstStyle>
          <a:p>
            <a:fld id="{74B58351-8419-412E-AF47-FCE11C6276A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dirty="0"/>
          </a:p>
        </p:txBody>
      </p:sp>
      <p:sp>
        <p:nvSpPr>
          <p:cNvPr id="5" name="Plassholder for bunntekst 4"/>
          <p:cNvSpPr>
            <a:spLocks noGrp="1"/>
          </p:cNvSpPr>
          <p:nvPr>
            <p:ph type="ftr" sz="quarter" idx="11"/>
          </p:nvPr>
        </p:nvSpPr>
        <p:spPr/>
        <p:txBody>
          <a:bodyPr/>
          <a:lstStyle>
            <a:lvl1pPr>
              <a:defRPr/>
            </a:lvl1pPr>
          </a:lstStyle>
          <a:p>
            <a:endParaRPr lang="en-US" dirty="0"/>
          </a:p>
        </p:txBody>
      </p:sp>
      <p:sp>
        <p:nvSpPr>
          <p:cNvPr id="6" name="Plassholder for lysbildenummer 5"/>
          <p:cNvSpPr>
            <a:spLocks noGrp="1"/>
          </p:cNvSpPr>
          <p:nvPr>
            <p:ph type="sldNum" sz="quarter" idx="12"/>
          </p:nvPr>
        </p:nvSpPr>
        <p:spPr/>
        <p:txBody>
          <a:bodyPr/>
          <a:lstStyle>
            <a:lvl1pPr>
              <a:defRPr/>
            </a:lvl1pPr>
          </a:lstStyle>
          <a:p>
            <a:fld id="{D77E8021-5DA3-405D-AC1E-2780E9EE82B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762000"/>
            <a:ext cx="1943100" cy="53340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762000"/>
            <a:ext cx="5676900" cy="53340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dirty="0"/>
          </a:p>
        </p:txBody>
      </p:sp>
      <p:sp>
        <p:nvSpPr>
          <p:cNvPr id="5" name="Plassholder for bunntekst 4"/>
          <p:cNvSpPr>
            <a:spLocks noGrp="1"/>
          </p:cNvSpPr>
          <p:nvPr>
            <p:ph type="ftr" sz="quarter" idx="11"/>
          </p:nvPr>
        </p:nvSpPr>
        <p:spPr/>
        <p:txBody>
          <a:bodyPr/>
          <a:lstStyle>
            <a:lvl1pPr>
              <a:defRPr/>
            </a:lvl1pPr>
          </a:lstStyle>
          <a:p>
            <a:endParaRPr lang="en-US" dirty="0"/>
          </a:p>
        </p:txBody>
      </p:sp>
      <p:sp>
        <p:nvSpPr>
          <p:cNvPr id="6" name="Plassholder for lysbildenummer 5"/>
          <p:cNvSpPr>
            <a:spLocks noGrp="1"/>
          </p:cNvSpPr>
          <p:nvPr>
            <p:ph type="sldNum" sz="quarter" idx="12"/>
          </p:nvPr>
        </p:nvSpPr>
        <p:spPr/>
        <p:txBody>
          <a:bodyPr/>
          <a:lstStyle>
            <a:lvl1pPr>
              <a:defRPr/>
            </a:lvl1pPr>
          </a:lstStyle>
          <a:p>
            <a:fld id="{4550322E-4EE6-40C5-882A-E008AF0965DC}"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en-US" dirty="0"/>
          </a:p>
        </p:txBody>
      </p:sp>
      <p:sp>
        <p:nvSpPr>
          <p:cNvPr id="5" name="Plassholder for bunntekst 4"/>
          <p:cNvSpPr>
            <a:spLocks noGrp="1"/>
          </p:cNvSpPr>
          <p:nvPr>
            <p:ph type="ftr" sz="quarter" idx="11"/>
          </p:nvPr>
        </p:nvSpPr>
        <p:spPr/>
        <p:txBody>
          <a:bodyPr/>
          <a:lstStyle>
            <a:lvl1pPr>
              <a:defRPr/>
            </a:lvl1pPr>
          </a:lstStyle>
          <a:p>
            <a:endParaRPr lang="en-US" dirty="0"/>
          </a:p>
        </p:txBody>
      </p:sp>
      <p:sp>
        <p:nvSpPr>
          <p:cNvPr id="6" name="Plassholder for lysbildenummer 5"/>
          <p:cNvSpPr>
            <a:spLocks noGrp="1"/>
          </p:cNvSpPr>
          <p:nvPr>
            <p:ph type="sldNum" sz="quarter" idx="12"/>
          </p:nvPr>
        </p:nvSpPr>
        <p:spPr/>
        <p:txBody>
          <a:bodyPr/>
          <a:lstStyle>
            <a:lvl1pPr>
              <a:defRPr/>
            </a:lvl1pPr>
          </a:lstStyle>
          <a:p>
            <a:fld id="{529170F3-5FD3-4229-943A-ECE1EC6F14D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endParaRPr lang="en-US" dirty="0"/>
          </a:p>
        </p:txBody>
      </p:sp>
      <p:sp>
        <p:nvSpPr>
          <p:cNvPr id="4" name="Plassholder for bunntekst 3"/>
          <p:cNvSpPr>
            <a:spLocks noGrp="1"/>
          </p:cNvSpPr>
          <p:nvPr>
            <p:ph type="ftr" sz="quarter" idx="11"/>
          </p:nvPr>
        </p:nvSpPr>
        <p:spPr/>
        <p:txBody>
          <a:bodyPr/>
          <a:lstStyle/>
          <a:p>
            <a:endParaRPr lang="en-US" dirty="0"/>
          </a:p>
        </p:txBody>
      </p:sp>
      <p:sp>
        <p:nvSpPr>
          <p:cNvPr id="5" name="Plassholder for lysbildenummer 4"/>
          <p:cNvSpPr>
            <a:spLocks noGrp="1"/>
          </p:cNvSpPr>
          <p:nvPr>
            <p:ph type="sldNum" sz="quarter" idx="12"/>
          </p:nvPr>
        </p:nvSpPr>
        <p:spPr/>
        <p:txBody>
          <a:bodyPr/>
          <a:lstStyle/>
          <a:p>
            <a:fld id="{725B8EB4-F0A1-4B9D-8717-97824EAA272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en-US" dirty="0"/>
          </a:p>
        </p:txBody>
      </p:sp>
      <p:sp>
        <p:nvSpPr>
          <p:cNvPr id="5" name="Plassholder for bunntekst 4"/>
          <p:cNvSpPr>
            <a:spLocks noGrp="1"/>
          </p:cNvSpPr>
          <p:nvPr>
            <p:ph type="ftr" sz="quarter" idx="11"/>
          </p:nvPr>
        </p:nvSpPr>
        <p:spPr/>
        <p:txBody>
          <a:bodyPr/>
          <a:lstStyle>
            <a:lvl1pPr>
              <a:defRPr/>
            </a:lvl1pPr>
          </a:lstStyle>
          <a:p>
            <a:endParaRPr lang="en-US" dirty="0"/>
          </a:p>
        </p:txBody>
      </p:sp>
      <p:sp>
        <p:nvSpPr>
          <p:cNvPr id="6" name="Plassholder for lysbildenummer 5"/>
          <p:cNvSpPr>
            <a:spLocks noGrp="1"/>
          </p:cNvSpPr>
          <p:nvPr>
            <p:ph type="sldNum" sz="quarter" idx="12"/>
          </p:nvPr>
        </p:nvSpPr>
        <p:spPr/>
        <p:txBody>
          <a:bodyPr/>
          <a:lstStyle>
            <a:lvl1pPr>
              <a:defRPr/>
            </a:lvl1pPr>
          </a:lstStyle>
          <a:p>
            <a:fld id="{A2651B60-77A2-44F6-B1A0-E2A391DC6016}"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endParaRPr lang="en-US" dirty="0"/>
          </a:p>
        </p:txBody>
      </p:sp>
      <p:sp>
        <p:nvSpPr>
          <p:cNvPr id="6" name="Plassholder for bunntekst 5"/>
          <p:cNvSpPr>
            <a:spLocks noGrp="1"/>
          </p:cNvSpPr>
          <p:nvPr>
            <p:ph type="ftr" sz="quarter" idx="11"/>
          </p:nvPr>
        </p:nvSpPr>
        <p:spPr/>
        <p:txBody>
          <a:bodyPr/>
          <a:lstStyle>
            <a:lvl1pPr>
              <a:defRPr/>
            </a:lvl1pPr>
          </a:lstStyle>
          <a:p>
            <a:endParaRPr lang="en-US" dirty="0"/>
          </a:p>
        </p:txBody>
      </p:sp>
      <p:sp>
        <p:nvSpPr>
          <p:cNvPr id="7" name="Plassholder for lysbildenummer 6"/>
          <p:cNvSpPr>
            <a:spLocks noGrp="1"/>
          </p:cNvSpPr>
          <p:nvPr>
            <p:ph type="sldNum" sz="quarter" idx="12"/>
          </p:nvPr>
        </p:nvSpPr>
        <p:spPr/>
        <p:txBody>
          <a:bodyPr/>
          <a:lstStyle>
            <a:lvl1pPr>
              <a:defRPr/>
            </a:lvl1pPr>
          </a:lstStyle>
          <a:p>
            <a:fld id="{5FB68BB0-7549-46ED-A758-379B0623E14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endParaRPr lang="en-US" dirty="0"/>
          </a:p>
        </p:txBody>
      </p:sp>
      <p:sp>
        <p:nvSpPr>
          <p:cNvPr id="8" name="Plassholder for bunntekst 7"/>
          <p:cNvSpPr>
            <a:spLocks noGrp="1"/>
          </p:cNvSpPr>
          <p:nvPr>
            <p:ph type="ftr" sz="quarter" idx="11"/>
          </p:nvPr>
        </p:nvSpPr>
        <p:spPr/>
        <p:txBody>
          <a:bodyPr/>
          <a:lstStyle>
            <a:lvl1pPr>
              <a:defRPr/>
            </a:lvl1pPr>
          </a:lstStyle>
          <a:p>
            <a:endParaRPr lang="en-US" dirty="0"/>
          </a:p>
        </p:txBody>
      </p:sp>
      <p:sp>
        <p:nvSpPr>
          <p:cNvPr id="9" name="Plassholder for lysbildenummer 8"/>
          <p:cNvSpPr>
            <a:spLocks noGrp="1"/>
          </p:cNvSpPr>
          <p:nvPr>
            <p:ph type="sldNum" sz="quarter" idx="12"/>
          </p:nvPr>
        </p:nvSpPr>
        <p:spPr/>
        <p:txBody>
          <a:bodyPr/>
          <a:lstStyle>
            <a:lvl1pPr>
              <a:defRPr/>
            </a:lvl1pPr>
          </a:lstStyle>
          <a:p>
            <a:fld id="{6AA65E68-8D04-455B-AAEA-B99FED88933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endParaRPr lang="en-US" dirty="0"/>
          </a:p>
        </p:txBody>
      </p:sp>
      <p:sp>
        <p:nvSpPr>
          <p:cNvPr id="4" name="Plassholder for bunntekst 3"/>
          <p:cNvSpPr>
            <a:spLocks noGrp="1"/>
          </p:cNvSpPr>
          <p:nvPr>
            <p:ph type="ftr" sz="quarter" idx="11"/>
          </p:nvPr>
        </p:nvSpPr>
        <p:spPr/>
        <p:txBody>
          <a:bodyPr/>
          <a:lstStyle>
            <a:lvl1pPr>
              <a:defRPr/>
            </a:lvl1pPr>
          </a:lstStyle>
          <a:p>
            <a:endParaRPr lang="en-US" dirty="0"/>
          </a:p>
        </p:txBody>
      </p:sp>
      <p:sp>
        <p:nvSpPr>
          <p:cNvPr id="5" name="Plassholder for lysbildenummer 4"/>
          <p:cNvSpPr>
            <a:spLocks noGrp="1"/>
          </p:cNvSpPr>
          <p:nvPr>
            <p:ph type="sldNum" sz="quarter" idx="12"/>
          </p:nvPr>
        </p:nvSpPr>
        <p:spPr/>
        <p:txBody>
          <a:bodyPr/>
          <a:lstStyle>
            <a:lvl1pPr>
              <a:defRPr/>
            </a:lvl1pPr>
          </a:lstStyle>
          <a:p>
            <a:fld id="{4BB33031-D14F-496A-B30B-21D6C96CA60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en-US" dirty="0"/>
          </a:p>
        </p:txBody>
      </p:sp>
      <p:sp>
        <p:nvSpPr>
          <p:cNvPr id="3" name="Plassholder for bunntekst 2"/>
          <p:cNvSpPr>
            <a:spLocks noGrp="1"/>
          </p:cNvSpPr>
          <p:nvPr>
            <p:ph type="ftr" sz="quarter" idx="11"/>
          </p:nvPr>
        </p:nvSpPr>
        <p:spPr/>
        <p:txBody>
          <a:bodyPr/>
          <a:lstStyle>
            <a:lvl1pPr>
              <a:defRPr/>
            </a:lvl1pPr>
          </a:lstStyle>
          <a:p>
            <a:endParaRPr lang="en-US" dirty="0"/>
          </a:p>
        </p:txBody>
      </p:sp>
      <p:sp>
        <p:nvSpPr>
          <p:cNvPr id="4" name="Plassholder for lysbildenummer 3"/>
          <p:cNvSpPr>
            <a:spLocks noGrp="1"/>
          </p:cNvSpPr>
          <p:nvPr>
            <p:ph type="sldNum" sz="quarter" idx="12"/>
          </p:nvPr>
        </p:nvSpPr>
        <p:spPr/>
        <p:txBody>
          <a:bodyPr/>
          <a:lstStyle>
            <a:lvl1pPr>
              <a:defRPr/>
            </a:lvl1pPr>
          </a:lstStyle>
          <a:p>
            <a:fld id="{1C41CC6D-4295-4805-9167-E9C3D47F6D0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US" dirty="0"/>
          </a:p>
        </p:txBody>
      </p:sp>
      <p:sp>
        <p:nvSpPr>
          <p:cNvPr id="6" name="Plassholder for bunntekst 5"/>
          <p:cNvSpPr>
            <a:spLocks noGrp="1"/>
          </p:cNvSpPr>
          <p:nvPr>
            <p:ph type="ftr" sz="quarter" idx="11"/>
          </p:nvPr>
        </p:nvSpPr>
        <p:spPr/>
        <p:txBody>
          <a:bodyPr/>
          <a:lstStyle>
            <a:lvl1pPr>
              <a:defRPr/>
            </a:lvl1pPr>
          </a:lstStyle>
          <a:p>
            <a:endParaRPr lang="en-US" dirty="0"/>
          </a:p>
        </p:txBody>
      </p:sp>
      <p:sp>
        <p:nvSpPr>
          <p:cNvPr id="7" name="Plassholder for lysbildenummer 6"/>
          <p:cNvSpPr>
            <a:spLocks noGrp="1"/>
          </p:cNvSpPr>
          <p:nvPr>
            <p:ph type="sldNum" sz="quarter" idx="12"/>
          </p:nvPr>
        </p:nvSpPr>
        <p:spPr/>
        <p:txBody>
          <a:bodyPr/>
          <a:lstStyle>
            <a:lvl1pPr>
              <a:defRPr/>
            </a:lvl1pPr>
          </a:lstStyle>
          <a:p>
            <a:fld id="{92A26A98-0F55-4A0F-8030-C6364B7831D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400800"/>
            <a:ext cx="9144000" cy="457200"/>
          </a:xfrm>
          <a:prstGeom prst="rect">
            <a:avLst/>
          </a:prstGeom>
          <a:solidFill>
            <a:schemeClr val="folHlink"/>
          </a:solidFill>
          <a:ln w="9525">
            <a:noFill/>
            <a:miter lim="800000"/>
            <a:headEnd/>
            <a:tailEnd/>
          </a:ln>
        </p:spPr>
        <p:txBody>
          <a:bodyPr wrap="none" anchor="ctr"/>
          <a:lstStyle/>
          <a:p>
            <a:endParaRPr lang="nb-NO" dirty="0"/>
          </a:p>
        </p:txBody>
      </p:sp>
      <p:pic>
        <p:nvPicPr>
          <p:cNvPr id="1033" name="Picture 9" descr="LDO_PPT_02"/>
          <p:cNvPicPr>
            <a:picLocks noChangeAspect="1" noChangeArrowheads="1"/>
          </p:cNvPicPr>
          <p:nvPr/>
        </p:nvPicPr>
        <p:blipFill>
          <a:blip cstate="print"/>
          <a:srcRect l="1357" t="357" r="7742"/>
          <a:stretch>
            <a:fillRect/>
          </a:stretch>
        </p:blipFill>
        <p:spPr bwMode="auto">
          <a:xfrm>
            <a:off x="6516216" y="0"/>
            <a:ext cx="2627784" cy="1768475"/>
          </a:xfrm>
          <a:prstGeom prst="rect">
            <a:avLst/>
          </a:prstGeom>
          <a:noFill/>
        </p:spPr>
      </p:pic>
      <p:sp>
        <p:nvSpPr>
          <p:cNvPr id="1026" name="Rectangle 2"/>
          <p:cNvSpPr>
            <a:spLocks noGrp="1" noChangeArrowheads="1"/>
          </p:cNvSpPr>
          <p:nvPr>
            <p:ph type="title"/>
          </p:nvPr>
        </p:nvSpPr>
        <p:spPr bwMode="auto">
          <a:xfrm>
            <a:off x="685800" y="762000"/>
            <a:ext cx="7772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Klikk for å redigere tittelstil</a:t>
            </a:r>
          </a:p>
        </p:txBody>
      </p:sp>
      <p:sp>
        <p:nvSpPr>
          <p:cNvPr id="1027" name="Rectangle 3"/>
          <p:cNvSpPr>
            <a:spLocks noGrp="1" noChangeArrowheads="1"/>
          </p:cNvSpPr>
          <p:nvPr>
            <p:ph type="body" idx="1"/>
          </p:nvPr>
        </p:nvSpPr>
        <p:spPr bwMode="auto">
          <a:xfrm>
            <a:off x="685800" y="16764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smtClean="0"/>
              <a:t>Klikk</a:t>
            </a:r>
            <a:r>
              <a:rPr lang="en-US" dirty="0" smtClean="0"/>
              <a:t> for å </a:t>
            </a:r>
            <a:r>
              <a:rPr lang="en-US" dirty="0" err="1" smtClean="0"/>
              <a:t>redigere</a:t>
            </a:r>
            <a:r>
              <a:rPr lang="en-US" dirty="0" smtClean="0"/>
              <a:t> </a:t>
            </a:r>
            <a:r>
              <a:rPr lang="en-US" dirty="0" err="1" smtClean="0"/>
              <a:t>tekststiler</a:t>
            </a:r>
            <a:r>
              <a:rPr lang="en-US" dirty="0" smtClean="0"/>
              <a:t> </a:t>
            </a:r>
            <a:r>
              <a:rPr lang="en-US" dirty="0" err="1" smtClean="0"/>
              <a:t>i</a:t>
            </a:r>
            <a:r>
              <a:rPr lang="en-US" dirty="0" smtClean="0"/>
              <a:t> </a:t>
            </a:r>
            <a:r>
              <a:rPr lang="en-US" dirty="0" err="1" smtClean="0"/>
              <a:t>malen</a:t>
            </a:r>
            <a:endParaRPr lang="en-US" dirty="0" smtClean="0"/>
          </a:p>
          <a:p>
            <a:pPr lvl="1"/>
            <a:r>
              <a:rPr lang="en-US" dirty="0" smtClean="0"/>
              <a:t>Andre </a:t>
            </a:r>
            <a:r>
              <a:rPr lang="en-US" dirty="0" err="1" smtClean="0"/>
              <a:t>nivå</a:t>
            </a:r>
            <a:endParaRPr lang="en-US" dirty="0" smtClean="0"/>
          </a:p>
          <a:p>
            <a:pPr lvl="2"/>
            <a:r>
              <a:rPr lang="en-US" dirty="0" err="1" smtClean="0"/>
              <a:t>Tredje</a:t>
            </a:r>
            <a:r>
              <a:rPr lang="en-US" dirty="0" smtClean="0"/>
              <a:t> </a:t>
            </a:r>
            <a:r>
              <a:rPr lang="en-US" dirty="0" err="1" smtClean="0"/>
              <a:t>nivå</a:t>
            </a:r>
            <a:endParaRPr lang="en-US" dirty="0" smtClean="0"/>
          </a:p>
          <a:p>
            <a:pPr lvl="3"/>
            <a:r>
              <a:rPr lang="en-US" dirty="0" err="1" smtClean="0"/>
              <a:t>Fjerde</a:t>
            </a:r>
            <a:r>
              <a:rPr lang="en-US" dirty="0" smtClean="0"/>
              <a:t> </a:t>
            </a:r>
            <a:r>
              <a:rPr lang="en-US" dirty="0" err="1" smtClean="0"/>
              <a:t>nivå</a:t>
            </a:r>
            <a:endParaRPr lang="en-US" dirty="0" smtClean="0"/>
          </a:p>
          <a:p>
            <a:pPr lvl="4"/>
            <a:r>
              <a:rPr lang="en-US" dirty="0" err="1" smtClean="0"/>
              <a:t>Femte</a:t>
            </a:r>
            <a:r>
              <a:rPr lang="en-US" dirty="0" smtClean="0"/>
              <a:t> </a:t>
            </a:r>
            <a:r>
              <a:rPr lang="en-US" dirty="0" err="1" smtClean="0"/>
              <a:t>nivå</a:t>
            </a:r>
            <a:endParaRPr lang="en-US" dirty="0" smtClean="0"/>
          </a:p>
        </p:txBody>
      </p:sp>
      <p:sp>
        <p:nvSpPr>
          <p:cNvPr id="1028" name="Rectangle 4"/>
          <p:cNvSpPr>
            <a:spLocks noGrp="1" noChangeArrowheads="1"/>
          </p:cNvSpPr>
          <p:nvPr>
            <p:ph type="dt" sz="half" idx="2"/>
          </p:nvPr>
        </p:nvSpPr>
        <p:spPr bwMode="auto">
          <a:xfrm>
            <a:off x="685800" y="6477000"/>
            <a:ext cx="1524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endParaRPr lang="en-US" dirty="0"/>
          </a:p>
        </p:txBody>
      </p:sp>
      <p:sp>
        <p:nvSpPr>
          <p:cNvPr id="1029" name="Rectangle 5"/>
          <p:cNvSpPr>
            <a:spLocks noGrp="1" noChangeArrowheads="1"/>
          </p:cNvSpPr>
          <p:nvPr>
            <p:ph type="ftr" sz="quarter" idx="3"/>
          </p:nvPr>
        </p:nvSpPr>
        <p:spPr bwMode="auto">
          <a:xfrm>
            <a:off x="2209800" y="64770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endParaRPr lang="en-US" dirty="0"/>
          </a:p>
        </p:txBody>
      </p:sp>
      <p:sp>
        <p:nvSpPr>
          <p:cNvPr id="1030" name="Rectangle 6"/>
          <p:cNvSpPr>
            <a:spLocks noGrp="1" noChangeArrowheads="1"/>
          </p:cNvSpPr>
          <p:nvPr>
            <p:ph type="sldNum" sz="quarter" idx="4"/>
          </p:nvPr>
        </p:nvSpPr>
        <p:spPr bwMode="auto">
          <a:xfrm>
            <a:off x="6553200" y="64770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fld id="{725B8EB4-F0A1-4B9D-8717-97824EAA272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rtl="0" eaLnBrk="1" fontAlgn="base" hangingPunct="1">
        <a:spcBef>
          <a:spcPct val="0"/>
        </a:spcBef>
        <a:spcAft>
          <a:spcPct val="0"/>
        </a:spcAft>
        <a:defRPr sz="3200">
          <a:solidFill>
            <a:schemeClr val="accent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ヒラギノ角ゴ Pro W3" pitchFamily="96" charset="-128"/>
        </a:defRPr>
      </a:lvl2pPr>
      <a:lvl3pPr algn="l" rtl="0" eaLnBrk="1" fontAlgn="base" hangingPunct="1">
        <a:spcBef>
          <a:spcPct val="0"/>
        </a:spcBef>
        <a:spcAft>
          <a:spcPct val="0"/>
        </a:spcAft>
        <a:defRPr sz="3200">
          <a:solidFill>
            <a:schemeClr val="accent1"/>
          </a:solidFill>
          <a:latin typeface="Arial" charset="0"/>
          <a:ea typeface="ヒラギノ角ゴ Pro W3" pitchFamily="96" charset="-128"/>
        </a:defRPr>
      </a:lvl3pPr>
      <a:lvl4pPr algn="l" rtl="0" eaLnBrk="1" fontAlgn="base" hangingPunct="1">
        <a:spcBef>
          <a:spcPct val="0"/>
        </a:spcBef>
        <a:spcAft>
          <a:spcPct val="0"/>
        </a:spcAft>
        <a:defRPr sz="3200">
          <a:solidFill>
            <a:schemeClr val="accent1"/>
          </a:solidFill>
          <a:latin typeface="Arial" charset="0"/>
          <a:ea typeface="ヒラギノ角ゴ Pro W3" pitchFamily="96" charset="-128"/>
        </a:defRPr>
      </a:lvl4pPr>
      <a:lvl5pPr algn="l" rtl="0" eaLnBrk="1" fontAlgn="base" hangingPunct="1">
        <a:spcBef>
          <a:spcPct val="0"/>
        </a:spcBef>
        <a:spcAft>
          <a:spcPct val="0"/>
        </a:spcAft>
        <a:defRPr sz="3200">
          <a:solidFill>
            <a:schemeClr val="accent1"/>
          </a:solidFill>
          <a:latin typeface="Arial" charset="0"/>
          <a:ea typeface="ヒラギノ角ゴ Pro W3" pitchFamily="96" charset="-128"/>
        </a:defRPr>
      </a:lvl5pPr>
      <a:lvl6pPr marL="457200" algn="l" rtl="0" eaLnBrk="1" fontAlgn="base" hangingPunct="1">
        <a:spcBef>
          <a:spcPct val="0"/>
        </a:spcBef>
        <a:spcAft>
          <a:spcPct val="0"/>
        </a:spcAft>
        <a:defRPr sz="3200">
          <a:solidFill>
            <a:schemeClr val="accent1"/>
          </a:solidFill>
          <a:latin typeface="Arial" charset="0"/>
          <a:ea typeface="ヒラギノ角ゴ Pro W3" pitchFamily="96" charset="-128"/>
        </a:defRPr>
      </a:lvl6pPr>
      <a:lvl7pPr marL="914400" algn="l" rtl="0" eaLnBrk="1" fontAlgn="base" hangingPunct="1">
        <a:spcBef>
          <a:spcPct val="0"/>
        </a:spcBef>
        <a:spcAft>
          <a:spcPct val="0"/>
        </a:spcAft>
        <a:defRPr sz="3200">
          <a:solidFill>
            <a:schemeClr val="accent1"/>
          </a:solidFill>
          <a:latin typeface="Arial" charset="0"/>
          <a:ea typeface="ヒラギノ角ゴ Pro W3" pitchFamily="96" charset="-128"/>
        </a:defRPr>
      </a:lvl7pPr>
      <a:lvl8pPr marL="1371600" algn="l" rtl="0" eaLnBrk="1" fontAlgn="base" hangingPunct="1">
        <a:spcBef>
          <a:spcPct val="0"/>
        </a:spcBef>
        <a:spcAft>
          <a:spcPct val="0"/>
        </a:spcAft>
        <a:defRPr sz="3200">
          <a:solidFill>
            <a:schemeClr val="accent1"/>
          </a:solidFill>
          <a:latin typeface="Arial" charset="0"/>
          <a:ea typeface="ヒラギノ角ゴ Pro W3" pitchFamily="96" charset="-128"/>
        </a:defRPr>
      </a:lvl8pPr>
      <a:lvl9pPr marL="1828800" algn="l" rtl="0" eaLnBrk="1" fontAlgn="base" hangingPunct="1">
        <a:spcBef>
          <a:spcPct val="0"/>
        </a:spcBef>
        <a:spcAft>
          <a:spcPct val="0"/>
        </a:spcAft>
        <a:defRPr sz="3200">
          <a:solidFill>
            <a:schemeClr val="accent1"/>
          </a:solidFill>
          <a:latin typeface="Arial" charset="0"/>
          <a:ea typeface="ヒラギノ角ゴ Pro W3" pitchFamily="96" charset="-128"/>
        </a:defRPr>
      </a:lvl9pPr>
    </p:titleStyle>
    <p:bodyStyle>
      <a:lvl1pPr marL="342900" indent="-342900" algn="l" rtl="0" eaLnBrk="1" fontAlgn="base" hangingPunct="1">
        <a:spcBef>
          <a:spcPct val="20000"/>
        </a:spcBef>
        <a:spcAft>
          <a:spcPct val="0"/>
        </a:spcAft>
        <a:buClr>
          <a:schemeClr val="accent2"/>
        </a:buClr>
        <a:buFont typeface="Times" pitchFamily="96"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sz="2800">
          <a:solidFill>
            <a:schemeClr val="tx1"/>
          </a:solidFill>
          <a:latin typeface="+mn-lt"/>
          <a:ea typeface="+mn-ea"/>
        </a:defRPr>
      </a:lvl4pPr>
      <a:lvl5pPr marL="20574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5pPr>
      <a:lvl6pPr marL="25146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6pPr>
      <a:lvl7pPr marL="29718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7pPr>
      <a:lvl8pPr marL="34290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8pPr>
      <a:lvl9pPr marL="3886200" indent="-228600" algn="l" rtl="0" eaLnBrk="1" fontAlgn="base" hangingPunct="1">
        <a:spcBef>
          <a:spcPct val="20000"/>
        </a:spcBef>
        <a:spcAft>
          <a:spcPct val="0"/>
        </a:spcAft>
        <a:buClr>
          <a:schemeClr val="accent2"/>
        </a:buClr>
        <a:buFont typeface="Times" pitchFamily="96" charset="0"/>
        <a:buChar char="•"/>
        <a:defRPr sz="2800">
          <a:solidFill>
            <a:schemeClr val="tx1"/>
          </a:solidFill>
          <a:latin typeface="+mn-lt"/>
          <a:ea typeface="+mn-ea"/>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nb-NO" sz="3200" dirty="0" smtClean="0"/>
              <a:t>The </a:t>
            </a:r>
            <a:r>
              <a:rPr lang="nb-NO" sz="3200" dirty="0" err="1" smtClean="0"/>
              <a:t>Equality</a:t>
            </a:r>
            <a:r>
              <a:rPr lang="nb-NO" sz="3200" dirty="0" smtClean="0"/>
              <a:t> and </a:t>
            </a:r>
            <a:br>
              <a:rPr lang="nb-NO" sz="3200" dirty="0" smtClean="0"/>
            </a:br>
            <a:r>
              <a:rPr lang="nb-NO" sz="3200" dirty="0" smtClean="0"/>
              <a:t>Anti-</a:t>
            </a:r>
            <a:r>
              <a:rPr lang="nb-NO" sz="3200" dirty="0" err="1" smtClean="0"/>
              <a:t>Discrimination</a:t>
            </a:r>
            <a:r>
              <a:rPr lang="nb-NO" sz="3200" dirty="0" smtClean="0"/>
              <a:t> Ombud </a:t>
            </a:r>
            <a:endParaRPr lang="ru-RU" sz="3200" dirty="0" smtClean="0"/>
          </a:p>
        </p:txBody>
      </p:sp>
      <p:sp>
        <p:nvSpPr>
          <p:cNvPr id="2" name="Undertittel 1"/>
          <p:cNvSpPr>
            <a:spLocks noGrp="1"/>
          </p:cNvSpPr>
          <p:nvPr>
            <p:ph type="subTitle" idx="1"/>
          </p:nvPr>
        </p:nvSpPr>
        <p:spPr/>
        <p:txBody>
          <a:bodyPr/>
          <a:lstStyle/>
          <a:p>
            <a:r>
              <a:rPr lang="en-US" dirty="0" smtClean="0"/>
              <a:t>Ingrid </a:t>
            </a:r>
            <a:r>
              <a:rPr lang="en-US" dirty="0" err="1" smtClean="0"/>
              <a:t>Egeland</a:t>
            </a:r>
            <a:r>
              <a:rPr lang="en-US" dirty="0" smtClean="0"/>
              <a:t> Thorsnes</a:t>
            </a:r>
            <a:endParaRPr lang="en-US" dirty="0"/>
          </a:p>
        </p:txBody>
      </p:sp>
    </p:spTree>
    <p:extLst>
      <p:ext uri="{BB962C8B-B14F-4D97-AF65-F5344CB8AC3E}">
        <p14:creationId xmlns:p14="http://schemas.microsoft.com/office/powerpoint/2010/main" val="1749330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2"/>
          <p:cNvSpPr>
            <a:spLocks noGrp="1"/>
          </p:cNvSpPr>
          <p:nvPr>
            <p:ph type="title"/>
          </p:nvPr>
        </p:nvSpPr>
        <p:spPr/>
        <p:txBody>
          <a:bodyPr/>
          <a:lstStyle/>
          <a:p>
            <a:r>
              <a:rPr lang="nb-NO" dirty="0" err="1" smtClean="0"/>
              <a:t>Prohibition</a:t>
            </a:r>
            <a:r>
              <a:rPr lang="nb-NO" dirty="0" smtClean="0"/>
              <a:t> </a:t>
            </a:r>
            <a:r>
              <a:rPr lang="nb-NO" dirty="0" err="1" smtClean="0"/>
              <a:t>against</a:t>
            </a:r>
            <a:r>
              <a:rPr lang="nb-NO" dirty="0" smtClean="0"/>
              <a:t> </a:t>
            </a:r>
            <a:r>
              <a:rPr lang="nb-NO" dirty="0" err="1" smtClean="0"/>
              <a:t>discrimination</a:t>
            </a:r>
            <a:r>
              <a:rPr lang="nb-NO" dirty="0" smtClean="0"/>
              <a:t> </a:t>
            </a:r>
          </a:p>
        </p:txBody>
      </p:sp>
      <p:sp>
        <p:nvSpPr>
          <p:cNvPr id="13315" name="Plassholder for innhold 3"/>
          <p:cNvSpPr>
            <a:spLocks noGrp="1"/>
          </p:cNvSpPr>
          <p:nvPr>
            <p:ph idx="1"/>
          </p:nvPr>
        </p:nvSpPr>
        <p:spPr/>
        <p:txBody>
          <a:bodyPr/>
          <a:lstStyle/>
          <a:p>
            <a:pPr>
              <a:buFont typeface="Times" pitchFamily="18" charset="0"/>
              <a:buNone/>
            </a:pPr>
            <a:r>
              <a:rPr lang="en-US" sz="2800" u="sng" dirty="0" smtClean="0"/>
              <a:t>Main rule</a:t>
            </a:r>
          </a:p>
          <a:p>
            <a:pPr marL="0" indent="0">
              <a:buNone/>
            </a:pPr>
            <a:r>
              <a:rPr lang="en-US" sz="2400" dirty="0" smtClean="0"/>
              <a:t>It is prohibited to discriminate, directly or indirectly, on any of the discrimination grounds. </a:t>
            </a:r>
          </a:p>
          <a:p>
            <a:endParaRPr lang="nb-NO" sz="2400" dirty="0" smtClean="0"/>
          </a:p>
          <a:p>
            <a:pPr>
              <a:buFont typeface="Times" pitchFamily="18" charset="0"/>
              <a:buNone/>
            </a:pPr>
            <a:r>
              <a:rPr lang="en-US" sz="2800" u="sng" dirty="0" smtClean="0"/>
              <a:t>Exemption</a:t>
            </a:r>
          </a:p>
          <a:p>
            <a:pPr marL="0" indent="0">
              <a:buNone/>
            </a:pPr>
            <a:r>
              <a:rPr lang="nb-NO" sz="2400" dirty="0" smtClean="0"/>
              <a:t>In cases </a:t>
            </a:r>
            <a:r>
              <a:rPr lang="en-US" sz="2400" dirty="0" smtClean="0"/>
              <a:t>where the differential treatment is necessary in order to achieve a legitimate aim, and the treatment does not involve a disproportionate intervention in relation to the person so treated. </a:t>
            </a:r>
          </a:p>
        </p:txBody>
      </p:sp>
      <p:sp>
        <p:nvSpPr>
          <p:cNvPr id="13316" name="Plassholder for bunntekst 1"/>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Tree>
    <p:extLst>
      <p:ext uri="{BB962C8B-B14F-4D97-AF65-F5344CB8AC3E}">
        <p14:creationId xmlns:p14="http://schemas.microsoft.com/office/powerpoint/2010/main" val="2739112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tel 1"/>
          <p:cNvSpPr>
            <a:spLocks noGrp="1"/>
          </p:cNvSpPr>
          <p:nvPr>
            <p:ph type="title"/>
          </p:nvPr>
        </p:nvSpPr>
        <p:spPr/>
        <p:txBody>
          <a:bodyPr/>
          <a:lstStyle/>
          <a:p>
            <a:r>
              <a:rPr lang="nb-NO" smtClean="0"/>
              <a:t>Affirmative action</a:t>
            </a:r>
          </a:p>
        </p:txBody>
      </p:sp>
      <p:sp>
        <p:nvSpPr>
          <p:cNvPr id="18435" name="Plassholder for innhold 2"/>
          <p:cNvSpPr>
            <a:spLocks noGrp="1"/>
          </p:cNvSpPr>
          <p:nvPr>
            <p:ph idx="1"/>
          </p:nvPr>
        </p:nvSpPr>
        <p:spPr/>
        <p:txBody>
          <a:bodyPr/>
          <a:lstStyle/>
          <a:p>
            <a:r>
              <a:rPr lang="nb-NO" sz="2800" dirty="0" err="1" smtClean="0"/>
              <a:t>Aim</a:t>
            </a:r>
            <a:r>
              <a:rPr lang="nb-NO" sz="2800" dirty="0" smtClean="0"/>
              <a:t>: To </a:t>
            </a:r>
            <a:r>
              <a:rPr lang="nb-NO" sz="2800" dirty="0" err="1" smtClean="0"/>
              <a:t>promote</a:t>
            </a:r>
            <a:r>
              <a:rPr lang="nb-NO" sz="2800" dirty="0" smtClean="0"/>
              <a:t> </a:t>
            </a:r>
            <a:r>
              <a:rPr lang="nb-NO" sz="2800" dirty="0" err="1" smtClean="0"/>
              <a:t>gender</a:t>
            </a:r>
            <a:r>
              <a:rPr lang="nb-NO" sz="2800" dirty="0" smtClean="0"/>
              <a:t> </a:t>
            </a:r>
            <a:r>
              <a:rPr lang="nb-NO" sz="2800" dirty="0" err="1" smtClean="0"/>
              <a:t>equality</a:t>
            </a:r>
            <a:r>
              <a:rPr lang="nb-NO" sz="2800" dirty="0" smtClean="0"/>
              <a:t> and </a:t>
            </a:r>
            <a:r>
              <a:rPr lang="nb-NO" sz="2800" dirty="0" err="1" smtClean="0"/>
              <a:t>participation</a:t>
            </a:r>
            <a:r>
              <a:rPr lang="nb-NO" sz="2800" dirty="0" smtClean="0"/>
              <a:t> </a:t>
            </a:r>
            <a:r>
              <a:rPr lang="nb-NO" sz="2800" dirty="0" err="1" smtClean="0"/>
              <a:t>through</a:t>
            </a:r>
            <a:r>
              <a:rPr lang="nb-NO" sz="2800" dirty="0" smtClean="0"/>
              <a:t> positive action </a:t>
            </a:r>
          </a:p>
          <a:p>
            <a:endParaRPr lang="nb-NO" sz="2000" dirty="0"/>
          </a:p>
          <a:p>
            <a:pPr marL="0" indent="0">
              <a:buNone/>
            </a:pPr>
            <a:r>
              <a:rPr lang="en-US" sz="2000" dirty="0"/>
              <a:t>Positive differential treatment </a:t>
            </a:r>
            <a:r>
              <a:rPr lang="en-US" sz="2000" dirty="0" smtClean="0"/>
              <a:t>shall not </a:t>
            </a:r>
            <a:r>
              <a:rPr lang="en-US" sz="2000" dirty="0"/>
              <a:t>breach the </a:t>
            </a:r>
            <a:r>
              <a:rPr lang="en-US" sz="2000" dirty="0" smtClean="0"/>
              <a:t>prohibition against discrimination if  the </a:t>
            </a:r>
            <a:r>
              <a:rPr lang="en-US" sz="2000" dirty="0"/>
              <a:t>differential treatment is suited to promote the purpose of </a:t>
            </a:r>
            <a:r>
              <a:rPr lang="en-US" sz="2000" dirty="0" smtClean="0"/>
              <a:t>the Act</a:t>
            </a:r>
            <a:r>
              <a:rPr lang="en-US" sz="2000" dirty="0"/>
              <a:t>, the negative impact of the differential treatment on the person or persons whose position will worsen is reasonably proportionate in view of the intended result, and </a:t>
            </a:r>
            <a:r>
              <a:rPr lang="en-US" sz="2000" dirty="0" smtClean="0"/>
              <a:t>the </a:t>
            </a:r>
            <a:r>
              <a:rPr lang="en-US" sz="2000" dirty="0"/>
              <a:t>differential treatment will cease when its purpose has been achieved 	</a:t>
            </a:r>
          </a:p>
          <a:p>
            <a:endParaRPr lang="en-US" sz="2000" dirty="0"/>
          </a:p>
          <a:p>
            <a:endParaRPr lang="en-US" sz="2000" dirty="0"/>
          </a:p>
        </p:txBody>
      </p:sp>
      <p:sp>
        <p:nvSpPr>
          <p:cNvPr id="18436" name="Plassholder for bunntekst 3"/>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Tree>
    <p:extLst>
      <p:ext uri="{BB962C8B-B14F-4D97-AF65-F5344CB8AC3E}">
        <p14:creationId xmlns:p14="http://schemas.microsoft.com/office/powerpoint/2010/main" val="254674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bunntekst 4"/>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
        <p:nvSpPr>
          <p:cNvPr id="14339" name="Rectangle 2"/>
          <p:cNvSpPr>
            <a:spLocks noGrp="1" noChangeArrowheads="1"/>
          </p:cNvSpPr>
          <p:nvPr>
            <p:ph type="title"/>
          </p:nvPr>
        </p:nvSpPr>
        <p:spPr/>
        <p:txBody>
          <a:bodyPr/>
          <a:lstStyle/>
          <a:p>
            <a:pPr eaLnBrk="1" hangingPunct="1"/>
            <a:r>
              <a:rPr lang="nb-NO" dirty="0" smtClean="0"/>
              <a:t>The Ombud as a </a:t>
            </a:r>
            <a:r>
              <a:rPr lang="nb-NO" dirty="0" err="1" smtClean="0"/>
              <a:t>law</a:t>
            </a:r>
            <a:r>
              <a:rPr lang="nb-NO" dirty="0" smtClean="0"/>
              <a:t> </a:t>
            </a:r>
            <a:r>
              <a:rPr lang="nb-NO" dirty="0" err="1" smtClean="0"/>
              <a:t>enforcer</a:t>
            </a:r>
            <a:endParaRPr lang="ru-RU" dirty="0" smtClean="0"/>
          </a:p>
        </p:txBody>
      </p:sp>
      <p:sp>
        <p:nvSpPr>
          <p:cNvPr id="14340" name="Rectangle 3"/>
          <p:cNvSpPr>
            <a:spLocks noGrp="1" noChangeArrowheads="1"/>
          </p:cNvSpPr>
          <p:nvPr>
            <p:ph type="body" idx="1"/>
          </p:nvPr>
        </p:nvSpPr>
        <p:spPr/>
        <p:txBody>
          <a:bodyPr/>
          <a:lstStyle/>
          <a:p>
            <a:pPr eaLnBrk="1" hangingPunct="1"/>
            <a:r>
              <a:rPr lang="nb-NO" sz="2800" dirty="0" smtClean="0"/>
              <a:t>An alternative to </a:t>
            </a:r>
            <a:r>
              <a:rPr lang="nb-NO" sz="2800" dirty="0" err="1" smtClean="0"/>
              <a:t>courts</a:t>
            </a:r>
            <a:r>
              <a:rPr lang="nb-NO" sz="2800" dirty="0" smtClean="0"/>
              <a:t> </a:t>
            </a:r>
            <a:r>
              <a:rPr lang="nb-NO" sz="2800" dirty="0" err="1" smtClean="0"/>
              <a:t>of</a:t>
            </a:r>
            <a:r>
              <a:rPr lang="nb-NO" sz="2800" dirty="0" smtClean="0"/>
              <a:t> </a:t>
            </a:r>
            <a:r>
              <a:rPr lang="nb-NO" sz="2800" dirty="0" err="1" smtClean="0"/>
              <a:t>law</a:t>
            </a:r>
            <a:endParaRPr lang="nb-NO" sz="2800" dirty="0" smtClean="0"/>
          </a:p>
          <a:p>
            <a:pPr eaLnBrk="1" hangingPunct="1"/>
            <a:r>
              <a:rPr lang="nb-NO" sz="2800" dirty="0" err="1" smtClean="0"/>
              <a:t>Free</a:t>
            </a:r>
            <a:r>
              <a:rPr lang="nb-NO" sz="2800" dirty="0" smtClean="0"/>
              <a:t> </a:t>
            </a:r>
            <a:r>
              <a:rPr lang="nb-NO" sz="2800" dirty="0" err="1" smtClean="0"/>
              <a:t>of</a:t>
            </a:r>
            <a:r>
              <a:rPr lang="nb-NO" sz="2800" dirty="0" smtClean="0"/>
              <a:t> charge</a:t>
            </a:r>
          </a:p>
          <a:p>
            <a:pPr eaLnBrk="1" hangingPunct="1"/>
            <a:r>
              <a:rPr lang="nb-NO" sz="2800" dirty="0" smtClean="0"/>
              <a:t>Handles </a:t>
            </a:r>
            <a:r>
              <a:rPr lang="nb-NO" sz="2800" dirty="0" err="1" smtClean="0"/>
              <a:t>complaints</a:t>
            </a:r>
            <a:r>
              <a:rPr lang="nb-NO" sz="2800" dirty="0" smtClean="0"/>
              <a:t> </a:t>
            </a:r>
            <a:r>
              <a:rPr lang="nb-NO" sz="2800" dirty="0" err="1" smtClean="0"/>
              <a:t>about</a:t>
            </a:r>
            <a:r>
              <a:rPr lang="nb-NO" sz="2800" dirty="0" smtClean="0"/>
              <a:t> </a:t>
            </a:r>
            <a:r>
              <a:rPr lang="nb-NO" sz="2800" dirty="0" err="1" smtClean="0"/>
              <a:t>violations</a:t>
            </a:r>
            <a:r>
              <a:rPr lang="nb-NO" sz="2800" dirty="0" smtClean="0"/>
              <a:t> </a:t>
            </a:r>
            <a:r>
              <a:rPr lang="nb-NO" sz="2800" dirty="0" err="1" smtClean="0"/>
              <a:t>of</a:t>
            </a:r>
            <a:r>
              <a:rPr lang="nb-NO" sz="2800" dirty="0" smtClean="0"/>
              <a:t>  </a:t>
            </a:r>
            <a:r>
              <a:rPr lang="nb-NO" sz="2800" dirty="0" err="1" smtClean="0"/>
              <a:t>law</a:t>
            </a:r>
            <a:r>
              <a:rPr lang="nb-NO" sz="2800" dirty="0" smtClean="0"/>
              <a:t> </a:t>
            </a:r>
          </a:p>
          <a:p>
            <a:pPr eaLnBrk="1" hangingPunct="1"/>
            <a:r>
              <a:rPr lang="nb-NO" sz="2800" dirty="0" err="1" smtClean="0"/>
              <a:t>Gives</a:t>
            </a:r>
            <a:r>
              <a:rPr lang="nb-NO" sz="2800" dirty="0" smtClean="0"/>
              <a:t> legal </a:t>
            </a:r>
            <a:r>
              <a:rPr lang="nb-NO" sz="2800" dirty="0" err="1" smtClean="0"/>
              <a:t>advice</a:t>
            </a:r>
            <a:endParaRPr lang="nb-NO" sz="2800" dirty="0" smtClean="0"/>
          </a:p>
          <a:p>
            <a:pPr eaLnBrk="1" hangingPunct="1"/>
            <a:r>
              <a:rPr lang="nb-NO" sz="2800" dirty="0" err="1" smtClean="0"/>
              <a:t>Also</a:t>
            </a:r>
            <a:r>
              <a:rPr lang="nb-NO" sz="2800" dirty="0" smtClean="0"/>
              <a:t> </a:t>
            </a:r>
            <a:r>
              <a:rPr lang="nb-NO" sz="2800" dirty="0" err="1" smtClean="0"/>
              <a:t>take</a:t>
            </a:r>
            <a:r>
              <a:rPr lang="nb-NO" sz="2800" dirty="0" smtClean="0"/>
              <a:t> </a:t>
            </a:r>
            <a:r>
              <a:rPr lang="nb-NO" sz="2800" dirty="0" err="1" smtClean="0"/>
              <a:t>on</a:t>
            </a:r>
            <a:r>
              <a:rPr lang="nb-NO" sz="2800" dirty="0" smtClean="0"/>
              <a:t> cases by </a:t>
            </a:r>
            <a:r>
              <a:rPr lang="nb-NO" sz="2800" dirty="0" err="1" smtClean="0"/>
              <a:t>its</a:t>
            </a:r>
            <a:r>
              <a:rPr lang="nb-NO" sz="2800" dirty="0" smtClean="0"/>
              <a:t> </a:t>
            </a:r>
            <a:r>
              <a:rPr lang="nb-NO" sz="2800" dirty="0" err="1" smtClean="0"/>
              <a:t>own</a:t>
            </a:r>
            <a:r>
              <a:rPr lang="nb-NO" sz="2800" dirty="0" smtClean="0"/>
              <a:t> </a:t>
            </a:r>
            <a:r>
              <a:rPr lang="nb-NO" sz="2800" dirty="0" err="1" smtClean="0"/>
              <a:t>initiative</a:t>
            </a:r>
            <a:endParaRPr lang="nb-NO" sz="2800" dirty="0" smtClean="0"/>
          </a:p>
          <a:p>
            <a:pPr eaLnBrk="1" hangingPunct="1"/>
            <a:endParaRPr lang="ru-RU" dirty="0" smtClean="0"/>
          </a:p>
        </p:txBody>
      </p:sp>
    </p:spTree>
    <p:extLst>
      <p:ext uri="{BB962C8B-B14F-4D97-AF65-F5344CB8AC3E}">
        <p14:creationId xmlns:p14="http://schemas.microsoft.com/office/powerpoint/2010/main" val="3884802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ssholder for bunntekst 4"/>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
        <p:nvSpPr>
          <p:cNvPr id="15363" name="Rectangle 2"/>
          <p:cNvSpPr>
            <a:spLocks noGrp="1" noChangeArrowheads="1"/>
          </p:cNvSpPr>
          <p:nvPr>
            <p:ph type="title"/>
          </p:nvPr>
        </p:nvSpPr>
        <p:spPr/>
        <p:txBody>
          <a:bodyPr/>
          <a:lstStyle/>
          <a:p>
            <a:r>
              <a:rPr lang="en-GB" dirty="0" smtClean="0"/>
              <a:t>The </a:t>
            </a:r>
            <a:r>
              <a:rPr lang="en-GB" dirty="0" err="1" smtClean="0"/>
              <a:t>Ombud’s</a:t>
            </a:r>
            <a:r>
              <a:rPr lang="en-GB" dirty="0" smtClean="0"/>
              <a:t> statements of opinion</a:t>
            </a:r>
          </a:p>
        </p:txBody>
      </p:sp>
      <p:sp>
        <p:nvSpPr>
          <p:cNvPr id="15364" name="Rectangle 3"/>
          <p:cNvSpPr>
            <a:spLocks noGrp="1" noChangeArrowheads="1"/>
          </p:cNvSpPr>
          <p:nvPr>
            <p:ph type="body" idx="1"/>
          </p:nvPr>
        </p:nvSpPr>
        <p:spPr/>
        <p:txBody>
          <a:bodyPr/>
          <a:lstStyle/>
          <a:p>
            <a:pPr lvl="1">
              <a:lnSpc>
                <a:spcPct val="90000"/>
              </a:lnSpc>
            </a:pPr>
            <a:r>
              <a:rPr lang="en-GB" sz="2800" dirty="0" smtClean="0"/>
              <a:t>Not legally binding</a:t>
            </a:r>
          </a:p>
          <a:p>
            <a:pPr lvl="1">
              <a:lnSpc>
                <a:spcPct val="90000"/>
              </a:lnSpc>
            </a:pPr>
            <a:r>
              <a:rPr lang="en-GB" sz="2800" dirty="0" smtClean="0"/>
              <a:t>Statements can be appealed to The Equality and Anti-Discrimination Tribunal</a:t>
            </a:r>
          </a:p>
          <a:p>
            <a:pPr lvl="1">
              <a:lnSpc>
                <a:spcPct val="90000"/>
              </a:lnSpc>
            </a:pPr>
            <a:r>
              <a:rPr lang="en-GB" sz="2800" dirty="0" smtClean="0"/>
              <a:t>Civil Courts can overrule the tribunals statements of opinion</a:t>
            </a:r>
          </a:p>
        </p:txBody>
      </p:sp>
    </p:spTree>
    <p:extLst>
      <p:ext uri="{BB962C8B-B14F-4D97-AF65-F5344CB8AC3E}">
        <p14:creationId xmlns:p14="http://schemas.microsoft.com/office/powerpoint/2010/main" val="1906664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a:t>L</a:t>
            </a:r>
            <a:r>
              <a:rPr lang="en-US" dirty="0" smtClean="0"/>
              <a:t>egislation </a:t>
            </a:r>
            <a:r>
              <a:rPr lang="en-US" dirty="0"/>
              <a:t>and law </a:t>
            </a:r>
            <a:r>
              <a:rPr lang="en-US" dirty="0" smtClean="0"/>
              <a:t>enforcement </a:t>
            </a:r>
            <a:br>
              <a:rPr lang="en-US" dirty="0" smtClean="0"/>
            </a:br>
            <a:r>
              <a:rPr lang="en-US" dirty="0" smtClean="0"/>
              <a:t>in the future</a:t>
            </a:r>
            <a:endParaRPr lang="en-US" dirty="0"/>
          </a:p>
        </p:txBody>
      </p:sp>
      <p:sp>
        <p:nvSpPr>
          <p:cNvPr id="3" name="Plassholder for innhold 2"/>
          <p:cNvSpPr>
            <a:spLocks noGrp="1"/>
          </p:cNvSpPr>
          <p:nvPr>
            <p:ph idx="1"/>
          </p:nvPr>
        </p:nvSpPr>
        <p:spPr/>
        <p:txBody>
          <a:bodyPr/>
          <a:lstStyle/>
          <a:p>
            <a:endParaRPr lang="en-US" dirty="0" smtClean="0"/>
          </a:p>
          <a:p>
            <a:r>
              <a:rPr lang="en-US" dirty="0" smtClean="0"/>
              <a:t>A joint anti-discrimination act</a:t>
            </a:r>
          </a:p>
          <a:p>
            <a:r>
              <a:rPr lang="en-US" dirty="0" smtClean="0"/>
              <a:t>Separate law enforcement and  advocacy</a:t>
            </a:r>
            <a:endParaRPr lang="en-US" dirty="0"/>
          </a:p>
        </p:txBody>
      </p:sp>
    </p:spTree>
    <p:extLst>
      <p:ext uri="{BB962C8B-B14F-4D97-AF65-F5344CB8AC3E}">
        <p14:creationId xmlns:p14="http://schemas.microsoft.com/office/powerpoint/2010/main" val="976523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nb-NO" dirty="0" err="1" smtClean="0"/>
              <a:t>Today’s</a:t>
            </a:r>
            <a:r>
              <a:rPr lang="nb-NO" dirty="0" smtClean="0"/>
              <a:t> agenda</a:t>
            </a:r>
            <a:endParaRPr lang="ru-RU" dirty="0" smtClean="0"/>
          </a:p>
        </p:txBody>
      </p:sp>
      <p:sp>
        <p:nvSpPr>
          <p:cNvPr id="5122" name="Plassholder for bunntekst 4"/>
          <p:cNvSpPr>
            <a:spLocks noGrp="1"/>
          </p:cNvSpPr>
          <p:nvPr>
            <p:ph type="ftr" sz="quarter" idx="11"/>
          </p:nvPr>
        </p:nvSpPr>
        <p:spPr/>
        <p:txBody>
          <a:bodyPr/>
          <a:lstStyle/>
          <a:p>
            <a:pPr>
              <a:defRPr/>
            </a:pPr>
            <a:r>
              <a:rPr lang="en-US" dirty="0" err="1" smtClean="0">
                <a:latin typeface="Arial" pitchFamily="34" charset="0"/>
                <a:ea typeface="ヒラギノ角ゴ Pro W3" charset="-128"/>
              </a:rPr>
              <a:t>Likestillings</a:t>
            </a:r>
            <a:r>
              <a:rPr lang="en-US" dirty="0" smtClean="0">
                <a:latin typeface="Arial" pitchFamily="34" charset="0"/>
                <a:ea typeface="ヒラギノ角ゴ Pro W3" charset="-128"/>
              </a:rPr>
              <a:t>- </a:t>
            </a:r>
            <a:r>
              <a:rPr lang="en-US" dirty="0" err="1" smtClean="0">
                <a:latin typeface="Arial" pitchFamily="34" charset="0"/>
                <a:ea typeface="ヒラギノ角ゴ Pro W3" charset="-128"/>
              </a:rPr>
              <a:t>og</a:t>
            </a:r>
            <a:r>
              <a:rPr lang="en-US" dirty="0" smtClean="0">
                <a:latin typeface="Arial" pitchFamily="34" charset="0"/>
                <a:ea typeface="ヒラギノ角ゴ Pro W3" charset="-128"/>
              </a:rPr>
              <a:t> </a:t>
            </a:r>
            <a:r>
              <a:rPr lang="en-US" dirty="0" err="1" smtClean="0">
                <a:latin typeface="Arial" pitchFamily="34" charset="0"/>
                <a:ea typeface="ヒラギノ角ゴ Pro W3" charset="-128"/>
              </a:rPr>
              <a:t>diskrimineringsombudet</a:t>
            </a:r>
            <a:endParaRPr lang="en-US" dirty="0" smtClean="0">
              <a:latin typeface="Arial" pitchFamily="34" charset="0"/>
              <a:ea typeface="ヒラギノ角ゴ Pro W3" charset="-128"/>
            </a:endParaRPr>
          </a:p>
        </p:txBody>
      </p:sp>
      <p:sp>
        <p:nvSpPr>
          <p:cNvPr id="5124" name="Rectangle 3"/>
          <p:cNvSpPr>
            <a:spLocks noGrp="1" noChangeArrowheads="1"/>
          </p:cNvSpPr>
          <p:nvPr>
            <p:ph type="body" idx="4294967295"/>
          </p:nvPr>
        </p:nvSpPr>
        <p:spPr>
          <a:xfrm>
            <a:off x="685800" y="1676400"/>
            <a:ext cx="7772400" cy="4419600"/>
          </a:xfrm>
          <a:prstGeom prst="rect">
            <a:avLst/>
          </a:prstGeom>
        </p:spPr>
        <p:txBody>
          <a:bodyPr/>
          <a:lstStyle/>
          <a:p>
            <a:pPr eaLnBrk="1" hangingPunct="1"/>
            <a:r>
              <a:rPr lang="nb-NO" dirty="0" err="1" smtClean="0"/>
              <a:t>Structure</a:t>
            </a:r>
            <a:r>
              <a:rPr lang="nb-NO" dirty="0" smtClean="0"/>
              <a:t> and </a:t>
            </a:r>
            <a:r>
              <a:rPr lang="nb-NO" dirty="0" err="1" smtClean="0"/>
              <a:t>organisation</a:t>
            </a:r>
            <a:r>
              <a:rPr lang="nb-NO" dirty="0" smtClean="0"/>
              <a:t> </a:t>
            </a:r>
            <a:r>
              <a:rPr lang="nb-NO" dirty="0" err="1" smtClean="0"/>
              <a:t>of</a:t>
            </a:r>
            <a:r>
              <a:rPr lang="nb-NO" dirty="0" smtClean="0"/>
              <a:t> </a:t>
            </a:r>
            <a:r>
              <a:rPr lang="nb-NO" dirty="0" err="1" smtClean="0"/>
              <a:t>the</a:t>
            </a:r>
            <a:r>
              <a:rPr lang="nb-NO" dirty="0" smtClean="0"/>
              <a:t> Ombud</a:t>
            </a:r>
          </a:p>
          <a:p>
            <a:r>
              <a:rPr lang="en-US" dirty="0" smtClean="0">
                <a:latin typeface="Arial" pitchFamily="34" charset="0"/>
                <a:ea typeface="ヒラギノ角ゴ Pro W3" charset="-128"/>
              </a:rPr>
              <a:t>Equality </a:t>
            </a:r>
            <a:r>
              <a:rPr lang="en-US" dirty="0">
                <a:latin typeface="Arial" pitchFamily="34" charset="0"/>
                <a:ea typeface="ヒラギノ角ゴ Pro W3" charset="-128"/>
              </a:rPr>
              <a:t>and anti-discrimination </a:t>
            </a:r>
            <a:r>
              <a:rPr lang="nb-NO" dirty="0" err="1" smtClean="0"/>
              <a:t>legislation</a:t>
            </a:r>
            <a:endParaRPr lang="en-US" dirty="0" smtClean="0">
              <a:latin typeface="Arial" pitchFamily="34" charset="0"/>
              <a:ea typeface="ヒラギノ角ゴ Pro W3" charset="-128"/>
            </a:endParaRPr>
          </a:p>
          <a:p>
            <a:r>
              <a:rPr lang="nb-NO" dirty="0" smtClean="0"/>
              <a:t>The Ombud as a </a:t>
            </a:r>
            <a:r>
              <a:rPr lang="nb-NO" dirty="0" err="1" smtClean="0"/>
              <a:t>law</a:t>
            </a:r>
            <a:r>
              <a:rPr lang="nb-NO" dirty="0" smtClean="0"/>
              <a:t> </a:t>
            </a:r>
            <a:r>
              <a:rPr lang="en-US" dirty="0" smtClean="0"/>
              <a:t>enforcer</a:t>
            </a:r>
          </a:p>
        </p:txBody>
      </p:sp>
    </p:spTree>
    <p:extLst>
      <p:ext uri="{BB962C8B-B14F-4D97-AF65-F5344CB8AC3E}">
        <p14:creationId xmlns:p14="http://schemas.microsoft.com/office/powerpoint/2010/main" val="4260254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The </a:t>
            </a:r>
            <a:r>
              <a:rPr lang="en-GB" dirty="0" err="1" smtClean="0"/>
              <a:t>Ombud</a:t>
            </a:r>
            <a:r>
              <a:rPr lang="en-GB" dirty="0" smtClean="0"/>
              <a:t> - Structure and organisation</a:t>
            </a:r>
            <a:endParaRPr lang="nb-NO" dirty="0" smtClean="0"/>
          </a:p>
        </p:txBody>
      </p:sp>
      <p:sp>
        <p:nvSpPr>
          <p:cNvPr id="6147" name="Rectangle 3"/>
          <p:cNvSpPr>
            <a:spLocks noGrp="1" noChangeArrowheads="1"/>
          </p:cNvSpPr>
          <p:nvPr>
            <p:ph type="body" idx="1"/>
          </p:nvPr>
        </p:nvSpPr>
        <p:spPr>
          <a:xfrm>
            <a:off x="683568" y="1628800"/>
            <a:ext cx="7772400" cy="3962400"/>
          </a:xfrm>
        </p:spPr>
        <p:txBody>
          <a:bodyPr/>
          <a:lstStyle/>
          <a:p>
            <a:pPr eaLnBrk="1" hangingPunct="1"/>
            <a:r>
              <a:rPr lang="en-GB" dirty="0" smtClean="0"/>
              <a:t>Established in January 2006</a:t>
            </a:r>
          </a:p>
          <a:p>
            <a:pPr eaLnBrk="1" hangingPunct="1"/>
            <a:r>
              <a:rPr lang="en-GB" dirty="0" smtClean="0"/>
              <a:t>An independent public administrative agency </a:t>
            </a:r>
          </a:p>
          <a:p>
            <a:r>
              <a:rPr lang="en-GB" dirty="0"/>
              <a:t>Subordinate to the </a:t>
            </a:r>
            <a:r>
              <a:rPr lang="en-US" dirty="0"/>
              <a:t>Ministry of Children, Equality and Social Inclusion</a:t>
            </a:r>
            <a:endParaRPr lang="nb-NO" dirty="0" smtClean="0"/>
          </a:p>
        </p:txBody>
      </p:sp>
    </p:spTree>
    <p:extLst>
      <p:ext uri="{BB962C8B-B14F-4D97-AF65-F5344CB8AC3E}">
        <p14:creationId xmlns:p14="http://schemas.microsoft.com/office/powerpoint/2010/main" val="669236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nb-NO" dirty="0" smtClean="0"/>
              <a:t>The legal </a:t>
            </a:r>
            <a:r>
              <a:rPr lang="nb-NO" dirty="0" err="1" smtClean="0"/>
              <a:t>foundation</a:t>
            </a:r>
            <a:endParaRPr lang="nb-NO" dirty="0" smtClean="0"/>
          </a:p>
        </p:txBody>
      </p:sp>
      <p:sp>
        <p:nvSpPr>
          <p:cNvPr id="8195" name="Rectangle 3"/>
          <p:cNvSpPr>
            <a:spLocks noGrp="1" noChangeArrowheads="1"/>
          </p:cNvSpPr>
          <p:nvPr>
            <p:ph type="body" idx="1"/>
          </p:nvPr>
        </p:nvSpPr>
        <p:spPr/>
        <p:txBody>
          <a:bodyPr/>
          <a:lstStyle/>
          <a:p>
            <a:pPr marL="0" indent="0">
              <a:buNone/>
            </a:pPr>
            <a:r>
              <a:rPr lang="nb-NO" sz="3200" dirty="0" smtClean="0"/>
              <a:t>The Anti-</a:t>
            </a:r>
            <a:r>
              <a:rPr lang="nb-NO" sz="3200" dirty="0" err="1" smtClean="0"/>
              <a:t>Discrimination</a:t>
            </a:r>
            <a:r>
              <a:rPr lang="nb-NO" sz="3200" dirty="0" smtClean="0"/>
              <a:t> Ombud </a:t>
            </a:r>
            <a:r>
              <a:rPr lang="nb-NO" sz="3200" dirty="0" err="1" smtClean="0"/>
              <a:t>Act</a:t>
            </a:r>
            <a:r>
              <a:rPr lang="nb-NO" sz="3200" dirty="0" smtClean="0"/>
              <a:t> </a:t>
            </a:r>
          </a:p>
          <a:p>
            <a:pPr marL="0" indent="0">
              <a:buNone/>
            </a:pPr>
            <a:endParaRPr lang="nb-NO" dirty="0"/>
          </a:p>
          <a:p>
            <a:r>
              <a:rPr lang="en-GB" sz="2800" dirty="0" smtClean="0"/>
              <a:t>Regulates the independence of the Ombud from governmental and political instruction</a:t>
            </a:r>
          </a:p>
          <a:p>
            <a:r>
              <a:rPr lang="en-GB" sz="2800" dirty="0" smtClean="0"/>
              <a:t>Regulates </a:t>
            </a:r>
            <a:r>
              <a:rPr lang="en-GB" sz="2800" dirty="0"/>
              <a:t>the main tasks of the Ombud and the Equality and Anti-Discrimination Tribunal</a:t>
            </a:r>
            <a:endParaRPr lang="nb-NO" sz="2400" dirty="0" smtClean="0"/>
          </a:p>
        </p:txBody>
      </p:sp>
    </p:spTree>
    <p:extLst>
      <p:ext uri="{BB962C8B-B14F-4D97-AF65-F5344CB8AC3E}">
        <p14:creationId xmlns:p14="http://schemas.microsoft.com/office/powerpoint/2010/main" val="3744152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sz="2800" dirty="0"/>
              <a:t>T</a:t>
            </a:r>
            <a:r>
              <a:rPr lang="en-US" sz="2800" dirty="0" smtClean="0"/>
              <a:t>he Anti-Discrimination </a:t>
            </a:r>
            <a:r>
              <a:rPr lang="en-US" sz="2800" dirty="0" err="1" smtClean="0"/>
              <a:t>Ombud</a:t>
            </a:r>
            <a:r>
              <a:rPr lang="en-US" sz="2800" dirty="0" smtClean="0"/>
              <a:t> Act  - the main tasks of the </a:t>
            </a:r>
            <a:r>
              <a:rPr lang="en-US" sz="2800" dirty="0" err="1" smtClean="0"/>
              <a:t>Ombud</a:t>
            </a:r>
            <a:r>
              <a:rPr lang="en-US" sz="2800" dirty="0" smtClean="0"/>
              <a:t>:</a:t>
            </a:r>
            <a:r>
              <a:rPr lang="en-US" dirty="0"/>
              <a:t/>
            </a:r>
            <a:br>
              <a:rPr lang="en-US" dirty="0"/>
            </a:br>
            <a:endParaRPr lang="nb-NO" dirty="0"/>
          </a:p>
        </p:txBody>
      </p:sp>
      <p:sp>
        <p:nvSpPr>
          <p:cNvPr id="3" name="Plassholder for innhold 2"/>
          <p:cNvSpPr>
            <a:spLocks noGrp="1"/>
          </p:cNvSpPr>
          <p:nvPr>
            <p:ph idx="1"/>
          </p:nvPr>
        </p:nvSpPr>
        <p:spPr/>
        <p:txBody>
          <a:bodyPr/>
          <a:lstStyle/>
          <a:p>
            <a:pPr marL="457200" lvl="1" indent="0">
              <a:spcBef>
                <a:spcPct val="30000"/>
              </a:spcBef>
              <a:buClrTx/>
              <a:buNone/>
              <a:defRPr/>
            </a:pPr>
            <a:endParaRPr lang="en-US" sz="1200" dirty="0"/>
          </a:p>
          <a:p>
            <a:pPr marL="914400" lvl="1" indent="-457200">
              <a:spcBef>
                <a:spcPct val="30000"/>
              </a:spcBef>
              <a:buClrTx/>
              <a:buFont typeface="+mj-lt"/>
              <a:buAutoNum type="arabicPeriod"/>
              <a:defRPr/>
            </a:pPr>
            <a:r>
              <a:rPr lang="en-US" sz="2400" dirty="0" smtClean="0"/>
              <a:t>Promote </a:t>
            </a:r>
            <a:r>
              <a:rPr lang="en-US" sz="2400" dirty="0"/>
              <a:t>equality and anti-discrimination </a:t>
            </a:r>
            <a:r>
              <a:rPr lang="en-US" sz="2400" dirty="0" smtClean="0"/>
              <a:t>in </a:t>
            </a:r>
            <a:r>
              <a:rPr lang="en-US" sz="2400" dirty="0"/>
              <a:t>all </a:t>
            </a:r>
            <a:r>
              <a:rPr lang="en-US" sz="2400" dirty="0" smtClean="0"/>
              <a:t>parts </a:t>
            </a:r>
            <a:r>
              <a:rPr lang="en-US" sz="2400" dirty="0"/>
              <a:t>of the </a:t>
            </a:r>
            <a:r>
              <a:rPr lang="en-US" sz="2400" dirty="0" smtClean="0"/>
              <a:t>Norwegian </a:t>
            </a:r>
            <a:r>
              <a:rPr lang="en-US" sz="2400" dirty="0"/>
              <a:t>society</a:t>
            </a:r>
            <a:r>
              <a:rPr lang="en-US" sz="2400" dirty="0" smtClean="0"/>
              <a:t>.</a:t>
            </a:r>
            <a:endParaRPr lang="en-US" sz="2400" dirty="0"/>
          </a:p>
          <a:p>
            <a:pPr marL="914400" lvl="1" indent="-457200">
              <a:spcBef>
                <a:spcPct val="30000"/>
              </a:spcBef>
              <a:buClrTx/>
              <a:buFont typeface="+mj-lt"/>
              <a:buAutoNum type="arabicPeriod"/>
              <a:defRPr/>
            </a:pPr>
            <a:r>
              <a:rPr lang="en-US" sz="2400" dirty="0" smtClean="0"/>
              <a:t>Give </a:t>
            </a:r>
            <a:r>
              <a:rPr lang="en-US" sz="2400" dirty="0"/>
              <a:t>individuals, organizations, employers and others guidance in the legal framework in the field of equality and anti discrimination.</a:t>
            </a:r>
          </a:p>
          <a:p>
            <a:pPr marL="914400" lvl="1" indent="-457200">
              <a:spcBef>
                <a:spcPct val="30000"/>
              </a:spcBef>
              <a:buClrTx/>
              <a:buFont typeface="+mj-lt"/>
              <a:buAutoNum type="arabicPeriod"/>
              <a:defRPr/>
            </a:pPr>
            <a:r>
              <a:rPr lang="en-US" sz="2400" dirty="0" smtClean="0"/>
              <a:t>Enforce </a:t>
            </a:r>
            <a:r>
              <a:rPr lang="en-US" sz="2400" dirty="0"/>
              <a:t>the equality and anti-discrimination laws</a:t>
            </a:r>
            <a:r>
              <a:rPr lang="en-US" sz="2400" dirty="0" smtClean="0"/>
              <a:t>.</a:t>
            </a:r>
            <a:endParaRPr lang="en-US" sz="2400" dirty="0"/>
          </a:p>
          <a:p>
            <a:pPr marL="914400" lvl="1" indent="-457200">
              <a:spcBef>
                <a:spcPct val="30000"/>
              </a:spcBef>
              <a:buClrTx/>
              <a:buFont typeface="+mj-lt"/>
              <a:buAutoNum type="arabicPeriod"/>
              <a:defRPr/>
            </a:pPr>
            <a:r>
              <a:rPr lang="en-US" sz="2400" dirty="0" smtClean="0"/>
              <a:t>Monitoring of UN conventions</a:t>
            </a:r>
            <a:endParaRPr lang="en-US" sz="2400" dirty="0"/>
          </a:p>
        </p:txBody>
      </p:sp>
    </p:spTree>
    <p:extLst>
      <p:ext uri="{BB962C8B-B14F-4D97-AF65-F5344CB8AC3E}">
        <p14:creationId xmlns:p14="http://schemas.microsoft.com/office/powerpoint/2010/main" val="4117559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ssholder for bunntekst 4"/>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
        <p:nvSpPr>
          <p:cNvPr id="7171" name="Rectangle 2"/>
          <p:cNvSpPr>
            <a:spLocks noChangeArrowheads="1"/>
          </p:cNvSpPr>
          <p:nvPr/>
        </p:nvSpPr>
        <p:spPr bwMode="auto">
          <a:xfrm>
            <a:off x="3635896" y="980728"/>
            <a:ext cx="1872728" cy="16557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nb-NO" sz="1800" dirty="0"/>
          </a:p>
          <a:p>
            <a:pPr algn="ctr" eaLnBrk="0" hangingPunct="0"/>
            <a:endParaRPr lang="nb-NO" sz="1800" dirty="0"/>
          </a:p>
          <a:p>
            <a:pPr algn="ctr" eaLnBrk="0" hangingPunct="0"/>
            <a:endParaRPr lang="nb-NO" sz="1800" dirty="0"/>
          </a:p>
          <a:p>
            <a:pPr algn="ctr" eaLnBrk="0" hangingPunct="0"/>
            <a:endParaRPr lang="nb-NO" sz="1800" dirty="0"/>
          </a:p>
          <a:p>
            <a:pPr algn="ctr" eaLnBrk="0" hangingPunct="0"/>
            <a:endParaRPr lang="nb-NO" sz="1800" dirty="0"/>
          </a:p>
          <a:p>
            <a:pPr algn="ctr" eaLnBrk="0" hangingPunct="0"/>
            <a:r>
              <a:rPr lang="nb-NO" sz="1800" dirty="0">
                <a:solidFill>
                  <a:schemeClr val="accent1"/>
                </a:solidFill>
              </a:rPr>
              <a:t>Ombud Sunniva Ørstavik</a:t>
            </a:r>
            <a:endParaRPr lang="ru-RU" sz="1800" dirty="0">
              <a:solidFill>
                <a:schemeClr val="accent1"/>
              </a:solidFill>
            </a:endParaRPr>
          </a:p>
        </p:txBody>
      </p:sp>
      <p:sp>
        <p:nvSpPr>
          <p:cNvPr id="7172" name="Rectangle 3"/>
          <p:cNvSpPr>
            <a:spLocks noGrp="1" noChangeArrowheads="1"/>
          </p:cNvSpPr>
          <p:nvPr>
            <p:ph type="title"/>
          </p:nvPr>
        </p:nvSpPr>
        <p:spPr>
          <a:xfrm>
            <a:off x="0" y="358775"/>
            <a:ext cx="9144000" cy="838200"/>
          </a:xfrm>
        </p:spPr>
        <p:txBody>
          <a:bodyPr/>
          <a:lstStyle/>
          <a:p>
            <a:pPr algn="ctr" eaLnBrk="1" hangingPunct="1"/>
            <a:r>
              <a:rPr lang="nb-NO" dirty="0" err="1" smtClean="0"/>
              <a:t>Internal</a:t>
            </a:r>
            <a:r>
              <a:rPr lang="nb-NO" dirty="0" smtClean="0"/>
              <a:t> </a:t>
            </a:r>
            <a:r>
              <a:rPr lang="nb-NO" dirty="0" err="1" smtClean="0"/>
              <a:t>organisation</a:t>
            </a:r>
            <a:endParaRPr lang="ru-RU" dirty="0" smtClean="0"/>
          </a:p>
        </p:txBody>
      </p:sp>
      <p:sp>
        <p:nvSpPr>
          <p:cNvPr id="7173" name="Rectangle 4"/>
          <p:cNvSpPr>
            <a:spLocks noChangeArrowheads="1"/>
          </p:cNvSpPr>
          <p:nvPr/>
        </p:nvSpPr>
        <p:spPr bwMode="auto">
          <a:xfrm>
            <a:off x="179388" y="3179416"/>
            <a:ext cx="1728316" cy="8969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190800" anchor="ctr" anchorCtr="1"/>
          <a:lstStyle/>
          <a:p>
            <a:pPr algn="ctr" eaLnBrk="0" hangingPunct="0"/>
            <a:r>
              <a:rPr lang="nb-NO" sz="1600" b="1" dirty="0" smtClean="0">
                <a:solidFill>
                  <a:schemeClr val="accent1"/>
                </a:solidFill>
              </a:rPr>
              <a:t>Legal</a:t>
            </a:r>
            <a:endParaRPr lang="ru-RU" sz="1600" dirty="0"/>
          </a:p>
        </p:txBody>
      </p:sp>
      <p:sp>
        <p:nvSpPr>
          <p:cNvPr id="7174" name="Text Box 5"/>
          <p:cNvSpPr txBox="1">
            <a:spLocks noChangeArrowheads="1"/>
          </p:cNvSpPr>
          <p:nvPr/>
        </p:nvSpPr>
        <p:spPr bwMode="auto">
          <a:xfrm>
            <a:off x="179389" y="4227166"/>
            <a:ext cx="1728315"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nb-NO" sz="1400" dirty="0" smtClean="0"/>
              <a:t>Law </a:t>
            </a:r>
            <a:r>
              <a:rPr lang="en-US" sz="1400" dirty="0" smtClean="0"/>
              <a:t>enforcement</a:t>
            </a:r>
          </a:p>
          <a:p>
            <a:pPr marL="285750" indent="-285750">
              <a:spcBef>
                <a:spcPct val="50000"/>
              </a:spcBef>
              <a:buSzPct val="88000"/>
              <a:buFont typeface="Arial" panose="020B0604020202020204" pitchFamily="34" charset="0"/>
              <a:buChar char="•"/>
            </a:pPr>
            <a:r>
              <a:rPr lang="en-US" sz="1400" dirty="0" smtClean="0"/>
              <a:t>Statements of opinions based on individual complaints</a:t>
            </a:r>
            <a:endParaRPr lang="en-US" sz="1400" dirty="0"/>
          </a:p>
        </p:txBody>
      </p:sp>
      <p:sp>
        <p:nvSpPr>
          <p:cNvPr id="7175" name="Text Box 6"/>
          <p:cNvSpPr txBox="1">
            <a:spLocks noChangeArrowheads="1"/>
          </p:cNvSpPr>
          <p:nvPr/>
        </p:nvSpPr>
        <p:spPr bwMode="auto">
          <a:xfrm>
            <a:off x="2051720" y="4227166"/>
            <a:ext cx="172893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marL="285750" indent="-285750">
              <a:spcBef>
                <a:spcPct val="50000"/>
              </a:spcBef>
              <a:buFont typeface="Arial" panose="020B0604020202020204" pitchFamily="34" charset="0"/>
              <a:buChar char="•"/>
            </a:pPr>
            <a:r>
              <a:rPr lang="nb-NO" sz="1400" dirty="0"/>
              <a:t>Legal </a:t>
            </a:r>
            <a:r>
              <a:rPr lang="nb-NO" sz="1400" dirty="0" err="1"/>
              <a:t>advice</a:t>
            </a:r>
            <a:r>
              <a:rPr lang="nb-NO" sz="1400" dirty="0"/>
              <a:t> </a:t>
            </a:r>
            <a:r>
              <a:rPr lang="nb-NO" sz="1400" dirty="0" err="1"/>
              <a:t>on</a:t>
            </a:r>
            <a:r>
              <a:rPr lang="nb-NO" sz="1400" dirty="0"/>
              <a:t> questions </a:t>
            </a:r>
            <a:r>
              <a:rPr lang="nb-NO" sz="1400" dirty="0" err="1"/>
              <a:t>of</a:t>
            </a:r>
            <a:r>
              <a:rPr lang="nb-NO" sz="1400" dirty="0"/>
              <a:t> </a:t>
            </a:r>
            <a:r>
              <a:rPr lang="nb-NO" sz="1400" dirty="0" err="1"/>
              <a:t>law</a:t>
            </a:r>
            <a:endParaRPr lang="nb-NO" sz="1400" dirty="0"/>
          </a:p>
        </p:txBody>
      </p:sp>
      <p:sp>
        <p:nvSpPr>
          <p:cNvPr id="7178" name="Rectangle 10"/>
          <p:cNvSpPr>
            <a:spLocks noChangeArrowheads="1"/>
          </p:cNvSpPr>
          <p:nvPr/>
        </p:nvSpPr>
        <p:spPr bwMode="auto">
          <a:xfrm>
            <a:off x="2051720" y="3179416"/>
            <a:ext cx="1728936" cy="8969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190800" anchor="t"/>
          <a:lstStyle/>
          <a:p>
            <a:pPr algn="ctr" eaLnBrk="0" hangingPunct="0"/>
            <a:r>
              <a:rPr lang="nb-NO" sz="1600" b="1" dirty="0" smtClean="0">
                <a:solidFill>
                  <a:schemeClr val="accent1"/>
                </a:solidFill>
              </a:rPr>
              <a:t>Legal </a:t>
            </a:r>
          </a:p>
          <a:p>
            <a:pPr algn="ctr" eaLnBrk="0" hangingPunct="0"/>
            <a:r>
              <a:rPr lang="en-US" sz="1600" b="1" dirty="0" smtClean="0">
                <a:solidFill>
                  <a:schemeClr val="accent1"/>
                </a:solidFill>
              </a:rPr>
              <a:t>guidance</a:t>
            </a:r>
            <a:endParaRPr lang="en-US" sz="1600" b="1" dirty="0">
              <a:solidFill>
                <a:schemeClr val="accent1"/>
              </a:solidFill>
            </a:endParaRPr>
          </a:p>
        </p:txBody>
      </p:sp>
      <p:sp>
        <p:nvSpPr>
          <p:cNvPr id="7179" name="Rectangle 11"/>
          <p:cNvSpPr>
            <a:spLocks noChangeArrowheads="1"/>
          </p:cNvSpPr>
          <p:nvPr/>
        </p:nvSpPr>
        <p:spPr bwMode="auto">
          <a:xfrm>
            <a:off x="3887688" y="3179416"/>
            <a:ext cx="1764432" cy="8969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190800" anchor="ctr"/>
          <a:lstStyle/>
          <a:p>
            <a:pPr algn="ctr" eaLnBrk="0" hangingPunct="0"/>
            <a:r>
              <a:rPr lang="nb-NO" sz="1600" b="1" dirty="0" smtClean="0">
                <a:solidFill>
                  <a:schemeClr val="accent1"/>
                </a:solidFill>
              </a:rPr>
              <a:t>Communications</a:t>
            </a:r>
            <a:endParaRPr lang="nb-NO" sz="1800" b="1" dirty="0">
              <a:solidFill>
                <a:schemeClr val="accent1"/>
              </a:solidFill>
            </a:endParaRPr>
          </a:p>
        </p:txBody>
      </p:sp>
      <p:sp>
        <p:nvSpPr>
          <p:cNvPr id="7180" name="Rectangle 12"/>
          <p:cNvSpPr>
            <a:spLocks noChangeArrowheads="1"/>
          </p:cNvSpPr>
          <p:nvPr/>
        </p:nvSpPr>
        <p:spPr bwMode="auto">
          <a:xfrm>
            <a:off x="7259712" y="3179415"/>
            <a:ext cx="1655663" cy="8969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190800" anchor="ctr"/>
          <a:lstStyle/>
          <a:p>
            <a:pPr algn="ctr" eaLnBrk="0" hangingPunct="0"/>
            <a:r>
              <a:rPr lang="nb-NO" sz="1600" b="1" dirty="0" smtClean="0">
                <a:solidFill>
                  <a:schemeClr val="accent1"/>
                </a:solidFill>
              </a:rPr>
              <a:t>Administration</a:t>
            </a:r>
            <a:endParaRPr lang="ru-RU" sz="1600" dirty="0"/>
          </a:p>
        </p:txBody>
      </p:sp>
      <p:cxnSp>
        <p:nvCxnSpPr>
          <p:cNvPr id="7182" name="AutoShape 14"/>
          <p:cNvCxnSpPr>
            <a:cxnSpLocks noChangeShapeType="1"/>
          </p:cNvCxnSpPr>
          <p:nvPr/>
        </p:nvCxnSpPr>
        <p:spPr bwMode="auto">
          <a:xfrm rot="5400000" flipH="1" flipV="1">
            <a:off x="4565546" y="-381032"/>
            <a:ext cx="1" cy="7043998"/>
          </a:xfrm>
          <a:prstGeom prst="bentConnector3">
            <a:avLst>
              <a:gd name="adj1" fmla="val 22860100000"/>
            </a:avLst>
          </a:prstGeom>
          <a:noFill/>
          <a:ln w="9525">
            <a:solidFill>
              <a:schemeClr val="accent1"/>
            </a:solidFill>
            <a:prstDash val="sysDot"/>
            <a:miter lim="800000"/>
            <a:headEnd/>
            <a:tailEnd/>
          </a:ln>
          <a:extLst>
            <a:ext uri="{909E8E84-426E-40DD-AFC4-6F175D3DCCD1}">
              <a14:hiddenFill xmlns:a14="http://schemas.microsoft.com/office/drawing/2010/main">
                <a:noFill/>
              </a14:hiddenFill>
            </a:ext>
          </a:extLst>
        </p:spPr>
      </p:cxnSp>
      <p:cxnSp>
        <p:nvCxnSpPr>
          <p:cNvPr id="7183" name="AutoShape 15"/>
          <p:cNvCxnSpPr>
            <a:cxnSpLocks noChangeShapeType="1"/>
            <a:endCxn id="7179" idx="0"/>
          </p:cNvCxnSpPr>
          <p:nvPr/>
        </p:nvCxnSpPr>
        <p:spPr bwMode="auto">
          <a:xfrm>
            <a:off x="4769904" y="2909477"/>
            <a:ext cx="0" cy="257085"/>
          </a:xfrm>
          <a:prstGeom prst="straightConnector1">
            <a:avLst/>
          </a:prstGeom>
          <a:noFill/>
          <a:ln w="9525">
            <a:solidFill>
              <a:schemeClr val="accent1"/>
            </a:solidFill>
            <a:prstDash val="sysDot"/>
            <a:round/>
            <a:headEnd/>
            <a:tailEnd/>
          </a:ln>
          <a:extLst>
            <a:ext uri="{909E8E84-426E-40DD-AFC4-6F175D3DCCD1}">
              <a14:hiddenFill xmlns:a14="http://schemas.microsoft.com/office/drawing/2010/main">
                <a:noFill/>
              </a14:hiddenFill>
            </a:ext>
          </a:extLst>
        </p:spPr>
      </p:cxnSp>
      <p:cxnSp>
        <p:nvCxnSpPr>
          <p:cNvPr id="7184" name="AutoShape 16"/>
          <p:cNvCxnSpPr>
            <a:cxnSpLocks noChangeShapeType="1"/>
          </p:cNvCxnSpPr>
          <p:nvPr/>
        </p:nvCxnSpPr>
        <p:spPr bwMode="auto">
          <a:xfrm>
            <a:off x="2914600" y="2903842"/>
            <a:ext cx="1588" cy="254000"/>
          </a:xfrm>
          <a:prstGeom prst="straightConnector1">
            <a:avLst/>
          </a:prstGeom>
          <a:noFill/>
          <a:ln w="9525">
            <a:solidFill>
              <a:schemeClr val="accent1"/>
            </a:solidFill>
            <a:prstDash val="sysDot"/>
            <a:round/>
            <a:headEnd/>
            <a:tailEnd/>
          </a:ln>
          <a:extLst>
            <a:ext uri="{909E8E84-426E-40DD-AFC4-6F175D3DCCD1}">
              <a14:hiddenFill xmlns:a14="http://schemas.microsoft.com/office/drawing/2010/main">
                <a:noFill/>
              </a14:hiddenFill>
            </a:ext>
          </a:extLst>
        </p:spPr>
      </p:cxnSp>
      <p:pic>
        <p:nvPicPr>
          <p:cNvPr id="7185" name="Picture 18" descr="Sunniva_2188"/>
          <p:cNvPicPr>
            <a:picLocks noChangeAspect="1" noChangeArrowheads="1"/>
          </p:cNvPicPr>
          <p:nvPr/>
        </p:nvPicPr>
        <p:blipFill>
          <a:blip r:embed="rId3" cstate="print">
            <a:extLst>
              <a:ext uri="{28A0092B-C50C-407E-A947-70E740481C1C}">
                <a14:useLocalDpi xmlns:a14="http://schemas.microsoft.com/office/drawing/2010/main" val="0"/>
              </a:ext>
            </a:extLst>
          </a:blip>
          <a:srcRect t="4218" b="37964"/>
          <a:stretch>
            <a:fillRect/>
          </a:stretch>
        </p:blipFill>
        <p:spPr bwMode="auto">
          <a:xfrm>
            <a:off x="3867794" y="1124522"/>
            <a:ext cx="1425424" cy="111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12"/>
          <p:cNvSpPr>
            <a:spLocks noChangeArrowheads="1"/>
          </p:cNvSpPr>
          <p:nvPr/>
        </p:nvSpPr>
        <p:spPr bwMode="auto">
          <a:xfrm>
            <a:off x="5724128" y="3179417"/>
            <a:ext cx="1439639" cy="89693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tIns="190800" anchor="ctr"/>
          <a:lstStyle/>
          <a:p>
            <a:pPr algn="ctr" eaLnBrk="0" hangingPunct="0"/>
            <a:r>
              <a:rPr lang="nb-NO" sz="1600" b="1" dirty="0" smtClean="0">
                <a:solidFill>
                  <a:schemeClr val="accent1"/>
                </a:solidFill>
              </a:rPr>
              <a:t>Monitoring</a:t>
            </a:r>
            <a:endParaRPr lang="ru-RU" sz="1600" dirty="0"/>
          </a:p>
        </p:txBody>
      </p:sp>
      <p:sp>
        <p:nvSpPr>
          <p:cNvPr id="32" name="Text Box 8"/>
          <p:cNvSpPr txBox="1">
            <a:spLocks noChangeArrowheads="1"/>
          </p:cNvSpPr>
          <p:nvPr/>
        </p:nvSpPr>
        <p:spPr bwMode="auto">
          <a:xfrm>
            <a:off x="5724128" y="4227166"/>
            <a:ext cx="143963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spcBef>
                <a:spcPct val="50000"/>
              </a:spcBef>
            </a:pPr>
            <a:r>
              <a:rPr lang="nb-NO" sz="1400" dirty="0" smtClean="0"/>
              <a:t>Monitoring </a:t>
            </a:r>
            <a:r>
              <a:rPr lang="en-US" sz="1400" dirty="0" smtClean="0"/>
              <a:t>the</a:t>
            </a:r>
            <a:r>
              <a:rPr lang="nb-NO" sz="1400" dirty="0" smtClean="0"/>
              <a:t> </a:t>
            </a:r>
            <a:r>
              <a:rPr lang="en-US" sz="1400" dirty="0" smtClean="0"/>
              <a:t>implementation</a:t>
            </a:r>
            <a:r>
              <a:rPr lang="nb-NO" sz="1400" dirty="0" smtClean="0"/>
              <a:t> </a:t>
            </a:r>
            <a:r>
              <a:rPr lang="nb-NO" sz="1400" dirty="0" err="1" smtClean="0"/>
              <a:t>of</a:t>
            </a:r>
            <a:r>
              <a:rPr lang="nb-NO" sz="1400" dirty="0" smtClean="0"/>
              <a:t> </a:t>
            </a:r>
            <a:r>
              <a:rPr lang="en-US" sz="1400" dirty="0" smtClean="0"/>
              <a:t>conventions</a:t>
            </a:r>
            <a:endParaRPr lang="en-US" sz="1400" dirty="0"/>
          </a:p>
        </p:txBody>
      </p:sp>
      <p:cxnSp>
        <p:nvCxnSpPr>
          <p:cNvPr id="36" name="AutoShape 14"/>
          <p:cNvCxnSpPr>
            <a:cxnSpLocks noChangeShapeType="1"/>
            <a:endCxn id="31" idx="0"/>
          </p:cNvCxnSpPr>
          <p:nvPr/>
        </p:nvCxnSpPr>
        <p:spPr bwMode="auto">
          <a:xfrm rot="16200000" flipH="1">
            <a:off x="6308426" y="3043894"/>
            <a:ext cx="271043" cy="1"/>
          </a:xfrm>
          <a:prstGeom prst="bentConnector3">
            <a:avLst>
              <a:gd name="adj1" fmla="val 50000"/>
            </a:avLst>
          </a:prstGeom>
          <a:noFill/>
          <a:ln w="9525">
            <a:solidFill>
              <a:schemeClr val="accent1"/>
            </a:solidFill>
            <a:prstDash val="sysDot"/>
            <a:miter lim="800000"/>
            <a:headEnd/>
            <a:tailEnd/>
          </a:ln>
          <a:extLst>
            <a:ext uri="{909E8E84-426E-40DD-AFC4-6F175D3DCCD1}">
              <a14:hiddenFill xmlns:a14="http://schemas.microsoft.com/office/drawing/2010/main">
                <a:noFill/>
              </a14:hiddenFill>
            </a:ext>
          </a:extLst>
        </p:spPr>
      </p:cxnSp>
      <p:cxnSp>
        <p:nvCxnSpPr>
          <p:cNvPr id="48" name="AutoShape 16"/>
          <p:cNvCxnSpPr>
            <a:cxnSpLocks noChangeShapeType="1"/>
          </p:cNvCxnSpPr>
          <p:nvPr/>
        </p:nvCxnSpPr>
        <p:spPr bwMode="auto">
          <a:xfrm>
            <a:off x="4572000" y="2636912"/>
            <a:ext cx="1588" cy="254000"/>
          </a:xfrm>
          <a:prstGeom prst="straightConnector1">
            <a:avLst/>
          </a:prstGeom>
          <a:noFill/>
          <a:ln w="9525">
            <a:solidFill>
              <a:schemeClr val="accent1"/>
            </a:solidFill>
            <a:prstDash val="sysDot"/>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59061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0"/>
            <a:ext cx="7772400" cy="795338"/>
          </a:xfrm>
        </p:spPr>
        <p:txBody>
          <a:bodyPr/>
          <a:lstStyle/>
          <a:p>
            <a:r>
              <a:rPr lang="nb-NO" dirty="0" err="1" smtClean="0"/>
              <a:t>Discrimination</a:t>
            </a:r>
            <a:r>
              <a:rPr lang="nb-NO" dirty="0" smtClean="0"/>
              <a:t> </a:t>
            </a:r>
            <a:r>
              <a:rPr lang="nb-NO" dirty="0" err="1" smtClean="0"/>
              <a:t>grounds</a:t>
            </a:r>
            <a:r>
              <a:rPr lang="nb-NO" dirty="0" smtClean="0"/>
              <a:t>  </a:t>
            </a:r>
          </a:p>
        </p:txBody>
      </p:sp>
      <p:sp>
        <p:nvSpPr>
          <p:cNvPr id="9219" name="Rectangle 3"/>
          <p:cNvSpPr>
            <a:spLocks noGrp="1" noChangeArrowheads="1"/>
          </p:cNvSpPr>
          <p:nvPr>
            <p:ph type="body" idx="1"/>
          </p:nvPr>
        </p:nvSpPr>
        <p:spPr>
          <a:xfrm>
            <a:off x="685800" y="1484784"/>
            <a:ext cx="7772400" cy="4611216"/>
          </a:xfrm>
        </p:spPr>
        <p:txBody>
          <a:bodyPr/>
          <a:lstStyle/>
          <a:p>
            <a:pPr>
              <a:buFont typeface="Times" pitchFamily="18" charset="0"/>
              <a:buNone/>
            </a:pPr>
            <a:r>
              <a:rPr lang="nb-NO" dirty="0" smtClean="0">
                <a:latin typeface="Georgia" pitchFamily="18" charset="0"/>
              </a:rPr>
              <a:t>	</a:t>
            </a:r>
            <a:r>
              <a:rPr lang="nb-NO" sz="2000" dirty="0" smtClean="0"/>
              <a:t>Promote </a:t>
            </a:r>
            <a:r>
              <a:rPr lang="nb-NO" sz="2000" dirty="0" err="1" smtClean="0"/>
              <a:t>equality</a:t>
            </a:r>
            <a:r>
              <a:rPr lang="nb-NO" sz="2000" dirty="0" smtClean="0"/>
              <a:t> and </a:t>
            </a:r>
            <a:r>
              <a:rPr lang="nb-NO" sz="2000" dirty="0" err="1" smtClean="0"/>
              <a:t>combat</a:t>
            </a:r>
            <a:r>
              <a:rPr lang="nb-NO" sz="2000" dirty="0" smtClean="0"/>
              <a:t> </a:t>
            </a:r>
            <a:r>
              <a:rPr lang="nb-NO" sz="2000" dirty="0" err="1" smtClean="0"/>
              <a:t>discrimination</a:t>
            </a:r>
            <a:r>
              <a:rPr lang="nb-NO" sz="2000" dirty="0" smtClean="0"/>
              <a:t> </a:t>
            </a:r>
            <a:r>
              <a:rPr lang="nb-NO" sz="2000" dirty="0" err="1" smtClean="0"/>
              <a:t>based</a:t>
            </a:r>
            <a:r>
              <a:rPr lang="nb-NO" sz="2000" dirty="0" smtClean="0"/>
              <a:t> </a:t>
            </a:r>
            <a:r>
              <a:rPr lang="nb-NO" sz="2000" dirty="0" err="1" smtClean="0"/>
              <a:t>on</a:t>
            </a:r>
            <a:r>
              <a:rPr lang="nb-NO" sz="2000" dirty="0" smtClean="0"/>
              <a:t>:</a:t>
            </a:r>
          </a:p>
          <a:p>
            <a:pPr lvl="2"/>
            <a:r>
              <a:rPr lang="nb-NO" sz="2000" dirty="0" err="1" smtClean="0"/>
              <a:t>Gender</a:t>
            </a:r>
            <a:r>
              <a:rPr lang="nb-NO" sz="2000" dirty="0" smtClean="0"/>
              <a:t> </a:t>
            </a:r>
          </a:p>
          <a:p>
            <a:pPr lvl="2"/>
            <a:r>
              <a:rPr lang="nb-NO" sz="2000" dirty="0" err="1" smtClean="0"/>
              <a:t>Ethnicity</a:t>
            </a:r>
            <a:r>
              <a:rPr lang="nb-NO" sz="2000" dirty="0" smtClean="0"/>
              <a:t>  </a:t>
            </a:r>
          </a:p>
          <a:p>
            <a:pPr lvl="2"/>
            <a:r>
              <a:rPr lang="nb-NO" sz="2000" dirty="0" smtClean="0"/>
              <a:t>Religion </a:t>
            </a:r>
          </a:p>
          <a:p>
            <a:pPr lvl="2"/>
            <a:r>
              <a:rPr lang="nb-NO" sz="2000" dirty="0" err="1" smtClean="0"/>
              <a:t>Disability</a:t>
            </a:r>
            <a:r>
              <a:rPr lang="nb-NO" sz="2000" dirty="0" smtClean="0"/>
              <a:t> </a:t>
            </a:r>
          </a:p>
          <a:p>
            <a:pPr lvl="2"/>
            <a:r>
              <a:rPr lang="nb-NO" sz="2000" dirty="0" err="1" smtClean="0"/>
              <a:t>Sexual</a:t>
            </a:r>
            <a:r>
              <a:rPr lang="nb-NO" sz="2000" dirty="0" smtClean="0"/>
              <a:t> </a:t>
            </a:r>
            <a:r>
              <a:rPr lang="nb-NO" sz="2000" dirty="0" err="1" smtClean="0"/>
              <a:t>orientation</a:t>
            </a:r>
            <a:endParaRPr lang="nb-NO" sz="2000" dirty="0" smtClean="0"/>
          </a:p>
          <a:p>
            <a:pPr lvl="2"/>
            <a:r>
              <a:rPr lang="nb-NO" sz="2000" dirty="0" err="1" smtClean="0"/>
              <a:t>Gender</a:t>
            </a:r>
            <a:r>
              <a:rPr lang="nb-NO" sz="2000" dirty="0" smtClean="0"/>
              <a:t> </a:t>
            </a:r>
            <a:r>
              <a:rPr lang="nb-NO" sz="2000" dirty="0" err="1" smtClean="0"/>
              <a:t>identity</a:t>
            </a:r>
            <a:endParaRPr lang="nb-NO" sz="2000" dirty="0" smtClean="0"/>
          </a:p>
          <a:p>
            <a:pPr lvl="2"/>
            <a:r>
              <a:rPr lang="nb-NO" sz="2000" dirty="0" err="1" smtClean="0"/>
              <a:t>Gender</a:t>
            </a:r>
            <a:r>
              <a:rPr lang="nb-NO" sz="2000" dirty="0" smtClean="0"/>
              <a:t> </a:t>
            </a:r>
            <a:r>
              <a:rPr lang="nb-NO" sz="2000" dirty="0" err="1" smtClean="0"/>
              <a:t>expression</a:t>
            </a:r>
            <a:endParaRPr lang="nb-NO" sz="2000" dirty="0" smtClean="0"/>
          </a:p>
          <a:p>
            <a:pPr lvl="2"/>
            <a:r>
              <a:rPr lang="nb-NO" sz="2000" dirty="0" smtClean="0"/>
              <a:t>Age </a:t>
            </a:r>
          </a:p>
          <a:p>
            <a:pPr lvl="2"/>
            <a:r>
              <a:rPr lang="nb-NO" sz="2000" dirty="0" err="1" smtClean="0"/>
              <a:t>Political</a:t>
            </a:r>
            <a:r>
              <a:rPr lang="nb-NO" sz="2000" dirty="0" smtClean="0"/>
              <a:t> </a:t>
            </a:r>
            <a:r>
              <a:rPr lang="nb-NO" sz="2000" dirty="0" err="1" smtClean="0"/>
              <a:t>views</a:t>
            </a:r>
            <a:r>
              <a:rPr lang="nb-NO" sz="2000" dirty="0" smtClean="0"/>
              <a:t>,</a:t>
            </a:r>
          </a:p>
          <a:p>
            <a:pPr lvl="2"/>
            <a:r>
              <a:rPr lang="en-US" sz="2000" dirty="0" smtClean="0"/>
              <a:t>Membership of a trade union</a:t>
            </a:r>
            <a:endParaRPr lang="nb-NO" sz="6000" dirty="0" smtClean="0"/>
          </a:p>
          <a:p>
            <a:pPr lvl="2"/>
            <a:endParaRPr lang="nb-NO" sz="2000" dirty="0" smtClean="0"/>
          </a:p>
        </p:txBody>
      </p:sp>
    </p:spTree>
    <p:extLst>
      <p:ext uri="{BB962C8B-B14F-4D97-AF65-F5344CB8AC3E}">
        <p14:creationId xmlns:p14="http://schemas.microsoft.com/office/powerpoint/2010/main" val="745555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bunntekst 2"/>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
        <p:nvSpPr>
          <p:cNvPr id="12291" name="Rectangle 4"/>
          <p:cNvSpPr>
            <a:spLocks noGrp="1" noChangeArrowheads="1"/>
          </p:cNvSpPr>
          <p:nvPr>
            <p:ph type="title" idx="4294967295"/>
          </p:nvPr>
        </p:nvSpPr>
        <p:spPr>
          <a:xfrm>
            <a:off x="251520" y="1006624"/>
            <a:ext cx="8496944" cy="838200"/>
          </a:xfrm>
        </p:spPr>
        <p:txBody>
          <a:bodyPr/>
          <a:lstStyle/>
          <a:p>
            <a:pPr eaLnBrk="1" hangingPunct="1"/>
            <a:r>
              <a:rPr lang="nb-NO" dirty="0" err="1" smtClean="0"/>
              <a:t>Legislation</a:t>
            </a:r>
            <a:endParaRPr lang="nb-NO" dirty="0" smtClean="0"/>
          </a:p>
        </p:txBody>
      </p:sp>
      <p:graphicFrame>
        <p:nvGraphicFramePr>
          <p:cNvPr id="32447" name="Group 703"/>
          <p:cNvGraphicFramePr>
            <a:graphicFrameLocks noGrp="1"/>
          </p:cNvGraphicFramePr>
          <p:nvPr>
            <p:extLst>
              <p:ext uri="{D42A27DB-BD31-4B8C-83A1-F6EECF244321}">
                <p14:modId xmlns:p14="http://schemas.microsoft.com/office/powerpoint/2010/main" val="3401761646"/>
              </p:ext>
            </p:extLst>
          </p:nvPr>
        </p:nvGraphicFramePr>
        <p:xfrm>
          <a:off x="251520" y="1844824"/>
          <a:ext cx="8496944" cy="3550079"/>
        </p:xfrm>
        <a:graphic>
          <a:graphicData uri="http://schemas.openxmlformats.org/drawingml/2006/table">
            <a:tbl>
              <a:tblPr/>
              <a:tblGrid>
                <a:gridCol w="1820774"/>
                <a:gridCol w="2169095"/>
                <a:gridCol w="2382839"/>
                <a:gridCol w="2124236"/>
              </a:tblGrid>
              <a:tr h="1149881">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Gender</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Equality</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Act</a:t>
                      </a:r>
                      <a:endParaRPr kumimoji="0" lang="nb-NO" sz="1800" b="0"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Ethnicity</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Anti-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Discrimination</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Act</a:t>
                      </a:r>
                      <a:endParaRPr kumimoji="0" lang="nb-NO" sz="1800" b="0"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r>
                        <a:rPr kumimoji="0" lang="nb-NO" sz="1800" b="0" i="0" u="none" strike="noStrike" cap="none" normalizeH="0" baseline="0" dirty="0" smtClean="0">
                          <a:ln>
                            <a:noFill/>
                          </a:ln>
                          <a:solidFill>
                            <a:schemeClr val="bg1"/>
                          </a:solidFill>
                          <a:effectLst/>
                          <a:latin typeface="Arial" charset="0"/>
                          <a:ea typeface="ヒラギノ角ゴ Pro W3" pitchFamily="96" charset="-128"/>
                        </a:rPr>
                        <a:t>Anti-</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Discrimination</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and Accessibility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Act</a:t>
                      </a:r>
                      <a:endParaRPr kumimoji="0" lang="nb-NO" sz="1800" b="0"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defRPr/>
                      </a:pP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Sexual</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Orientation</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Anti-</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Discrimination</a:t>
                      </a:r>
                      <a:r>
                        <a:rPr kumimoji="0" lang="nb-NO" sz="1800" b="0"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0" i="0" u="none" strike="noStrike" cap="none" normalizeH="0" baseline="0" dirty="0" err="1" smtClean="0">
                          <a:ln>
                            <a:noFill/>
                          </a:ln>
                          <a:solidFill>
                            <a:schemeClr val="bg1"/>
                          </a:solidFill>
                          <a:effectLst/>
                          <a:latin typeface="Arial" charset="0"/>
                          <a:ea typeface="ヒラギノ角ゴ Pro W3" pitchFamily="96" charset="-128"/>
                        </a:rPr>
                        <a:t>Act</a:t>
                      </a:r>
                      <a:endParaRPr kumimoji="0" lang="nb-NO" sz="1800" b="0" i="0" u="none" strike="noStrike" cap="none" normalizeH="0" baseline="0" dirty="0" smtClean="0">
                        <a:ln>
                          <a:noFill/>
                        </a:ln>
                        <a:solidFill>
                          <a:schemeClr val="bg1"/>
                        </a:solidFill>
                        <a:effectLst/>
                        <a:latin typeface="Arial" charset="0"/>
                        <a:ea typeface="ヒラギノ角ゴ Pro W3" pitchFamily="96"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endParaRPr kumimoji="0" lang="nb-NO" sz="1800" b="0"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r>
              <a:tr h="2306503">
                <a:tc>
                  <a:txBody>
                    <a:bodyPr/>
                    <a:lstStyle/>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Gender</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Pregnancy</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Maternity</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&amp;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paternity</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leave</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lang="en-US" sz="1400" b="0" i="0" u="none" strike="noStrike" kern="1200" baseline="0" dirty="0" smtClean="0">
                          <a:solidFill>
                            <a:schemeClr val="tx1"/>
                          </a:solidFill>
                          <a:latin typeface="+mn-lt"/>
                          <a:ea typeface="+mn-ea"/>
                          <a:cs typeface="+mn-cs"/>
                        </a:rPr>
                        <a:t>Equal pay for work of equal value </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Ethnic</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background</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smtClean="0">
                          <a:ln>
                            <a:noFill/>
                          </a:ln>
                          <a:solidFill>
                            <a:schemeClr val="tx1"/>
                          </a:solidFill>
                          <a:effectLst/>
                          <a:latin typeface="Arial" charset="0"/>
                          <a:ea typeface="ヒラギノ角ゴ Pro W3" pitchFamily="96" charset="-128"/>
                        </a:rPr>
                        <a:t>National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origin</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Descent</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Skin</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colour</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smtClean="0">
                          <a:ln>
                            <a:noFill/>
                          </a:ln>
                          <a:solidFill>
                            <a:schemeClr val="tx1"/>
                          </a:solidFill>
                          <a:effectLst/>
                          <a:latin typeface="Arial" charset="0"/>
                          <a:ea typeface="ヒラギノ角ゴ Pro W3" pitchFamily="96" charset="-128"/>
                        </a:rPr>
                        <a:t>Language </a:t>
                      </a: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smtClean="0">
                          <a:ln>
                            <a:noFill/>
                          </a:ln>
                          <a:solidFill>
                            <a:schemeClr val="tx1"/>
                          </a:solidFill>
                          <a:effectLst/>
                          <a:latin typeface="Arial" charset="0"/>
                          <a:ea typeface="ヒラギノ角ゴ Pro W3" pitchFamily="96" charset="-128"/>
                        </a:rPr>
                        <a:t>Religion</a:t>
                      </a: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Philosophical</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view</a:t>
                      </a:r>
                      <a:r>
                        <a:rPr kumimoji="0" lang="nb-NO" sz="1400" b="0" i="0" u="none" strike="noStrike" cap="none" normalizeH="0" baseline="0" dirty="0" smtClean="0">
                          <a:ln>
                            <a:noFill/>
                          </a:ln>
                          <a:solidFill>
                            <a:schemeClr val="tx1"/>
                          </a:solidFill>
                          <a:effectLst/>
                          <a:latin typeface="Arial" charset="0"/>
                          <a:ea typeface="ヒラギノ角ゴ Pro W3" pitchFamily="96" charset="-128"/>
                        </a:rPr>
                        <a: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Disabilities</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smtClean="0">
                          <a:ln>
                            <a:noFill/>
                          </a:ln>
                          <a:solidFill>
                            <a:schemeClr val="tx1"/>
                          </a:solidFill>
                          <a:effectLst/>
                          <a:latin typeface="Arial" charset="0"/>
                          <a:ea typeface="ヒラギノ角ゴ Pro W3" pitchFamily="96" charset="-128"/>
                        </a:rPr>
                        <a:t>Universal design </a:t>
                      </a: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Employment</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285750" marR="0" lvl="0" indent="-28575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400" b="0" i="0" u="none" strike="noStrike" cap="none" normalizeH="0" baseline="0" dirty="0" err="1" smtClean="0">
                          <a:ln>
                            <a:noFill/>
                          </a:ln>
                          <a:solidFill>
                            <a:schemeClr val="tx1"/>
                          </a:solidFill>
                          <a:effectLst/>
                          <a:latin typeface="Arial" charset="0"/>
                          <a:ea typeface="ヒラギノ角ゴ Pro W3" pitchFamily="96" charset="-128"/>
                        </a:rPr>
                        <a:t>Facilitation</a:t>
                      </a:r>
                      <a:endParaRPr kumimoji="0" lang="nb-NO" sz="1400" b="0" i="0" u="none" strike="noStrike" cap="none" normalizeH="0" baseline="0" dirty="0" smtClean="0">
                        <a:ln>
                          <a:noFill/>
                        </a:ln>
                        <a:solidFill>
                          <a:schemeClr val="tx1"/>
                        </a:solidFill>
                        <a:effectLst/>
                        <a:latin typeface="Arial" charset="0"/>
                        <a:ea typeface="ヒラギノ角ゴ Pro W3" pitchFamily="96" charset="-128"/>
                      </a:endParaRP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
                        <a:tabLst/>
                      </a:pP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Sexual</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orientation</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Gender</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idenity</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Gender</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expression</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
                        <a:tabLst/>
                      </a:pP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72068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ssholder for bunntekst 2"/>
          <p:cNvSpPr>
            <a:spLocks noGrp="1"/>
          </p:cNvSpPr>
          <p:nvPr>
            <p:ph type="ftr" sz="quarter" idx="11"/>
          </p:nvPr>
        </p:nvSpPr>
        <p:spPr/>
        <p:txBody>
          <a:bodyPr/>
          <a:lstStyle/>
          <a:p>
            <a:pPr>
              <a:defRPr/>
            </a:pPr>
            <a:r>
              <a:rPr lang="en-US" smtClean="0">
                <a:latin typeface="Arial" pitchFamily="34" charset="0"/>
                <a:ea typeface="ヒラギノ角ゴ Pro W3" charset="-128"/>
              </a:rPr>
              <a:t>Likestillings- og diskrimineringsombudet</a:t>
            </a:r>
          </a:p>
        </p:txBody>
      </p:sp>
      <p:sp>
        <p:nvSpPr>
          <p:cNvPr id="12291" name="Rectangle 4"/>
          <p:cNvSpPr>
            <a:spLocks noGrp="1" noChangeArrowheads="1"/>
          </p:cNvSpPr>
          <p:nvPr>
            <p:ph type="title" idx="4294967295"/>
          </p:nvPr>
        </p:nvSpPr>
        <p:spPr>
          <a:xfrm>
            <a:off x="1259632" y="1052736"/>
            <a:ext cx="5616624" cy="838200"/>
          </a:xfrm>
        </p:spPr>
        <p:txBody>
          <a:bodyPr/>
          <a:lstStyle/>
          <a:p>
            <a:pPr eaLnBrk="1" hangingPunct="1"/>
            <a:r>
              <a:rPr lang="nb-NO" dirty="0" err="1" smtClean="0"/>
              <a:t>Legislation</a:t>
            </a:r>
            <a:endParaRPr lang="nb-NO" dirty="0" smtClean="0"/>
          </a:p>
        </p:txBody>
      </p:sp>
      <p:graphicFrame>
        <p:nvGraphicFramePr>
          <p:cNvPr id="32447" name="Group 703"/>
          <p:cNvGraphicFramePr>
            <a:graphicFrameLocks noGrp="1"/>
          </p:cNvGraphicFramePr>
          <p:nvPr>
            <p:extLst>
              <p:ext uri="{D42A27DB-BD31-4B8C-83A1-F6EECF244321}">
                <p14:modId xmlns:p14="http://schemas.microsoft.com/office/powerpoint/2010/main" val="3126543713"/>
              </p:ext>
            </p:extLst>
          </p:nvPr>
        </p:nvGraphicFramePr>
        <p:xfrm>
          <a:off x="1259632" y="1916832"/>
          <a:ext cx="5619196" cy="3456383"/>
        </p:xfrm>
        <a:graphic>
          <a:graphicData uri="http://schemas.openxmlformats.org/drawingml/2006/table">
            <a:tbl>
              <a:tblPr/>
              <a:tblGrid>
                <a:gridCol w="2733421"/>
                <a:gridCol w="2885775"/>
              </a:tblGrid>
              <a:tr h="84848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r>
                        <a:rPr kumimoji="0" lang="nb-NO" sz="1800" b="1" i="0" u="none" strike="noStrike" cap="none" normalizeH="0" baseline="0" dirty="0" err="1" smtClean="0">
                          <a:ln>
                            <a:noFill/>
                          </a:ln>
                          <a:solidFill>
                            <a:schemeClr val="bg1"/>
                          </a:solidFill>
                          <a:effectLst/>
                          <a:latin typeface="Arial" charset="0"/>
                          <a:ea typeface="ヒラギノ角ゴ Pro W3" pitchFamily="96" charset="-128"/>
                        </a:rPr>
                        <a:t>Housing</a:t>
                      </a:r>
                      <a:r>
                        <a:rPr kumimoji="0" lang="nb-NO" sz="1800" b="1" i="0" u="none" strike="noStrike" cap="none" normalizeH="0" baseline="0" dirty="0" smtClean="0">
                          <a:ln>
                            <a:noFill/>
                          </a:ln>
                          <a:solidFill>
                            <a:schemeClr val="bg1"/>
                          </a:solidFill>
                          <a:effectLst/>
                          <a:latin typeface="Arial" charset="0"/>
                          <a:ea typeface="ヒラギノ角ゴ Pro W3" pitchFamily="96" charset="-128"/>
                        </a:rPr>
                        <a:t> </a:t>
                      </a:r>
                      <a:r>
                        <a:rPr kumimoji="0" lang="nb-NO" sz="1800" b="1" i="0" u="none" strike="noStrike" cap="none" normalizeH="0" baseline="0" dirty="0" err="1" smtClean="0">
                          <a:ln>
                            <a:noFill/>
                          </a:ln>
                          <a:solidFill>
                            <a:schemeClr val="bg1"/>
                          </a:solidFill>
                          <a:effectLst/>
                          <a:latin typeface="Arial" charset="0"/>
                          <a:ea typeface="ヒラギノ角ゴ Pro W3" pitchFamily="96" charset="-128"/>
                        </a:rPr>
                        <a:t>laws</a:t>
                      </a:r>
                      <a:endParaRPr kumimoji="0" lang="nb-NO" sz="1800" b="1" i="0" u="none" strike="noStrike" cap="none" normalizeH="0" baseline="0" dirty="0" smtClean="0">
                        <a:ln>
                          <a:noFill/>
                        </a:ln>
                        <a:solidFill>
                          <a:schemeClr val="bg1"/>
                        </a:solidFill>
                        <a:effectLst/>
                        <a:latin typeface="Arial" charset="0"/>
                        <a:ea typeface="ヒラギノ角ゴ Pro W3" pitchFamily="96"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endParaRPr kumimoji="0" lang="nb-NO" sz="1800" b="1" i="0" u="none" strike="noStrike" cap="none" normalizeH="0" baseline="0" dirty="0" smtClean="0">
                        <a:ln>
                          <a:noFill/>
                        </a:ln>
                        <a:solidFill>
                          <a:schemeClr val="bg1"/>
                        </a:solidFill>
                        <a:effectLst/>
                        <a:latin typeface="Arial" charset="0"/>
                        <a:ea typeface="ヒラギノ角ゴ Pro W3" pitchFamily="96"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endParaRPr kumimoji="0" lang="nb-NO" sz="1800" b="1"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defRPr/>
                      </a:pPr>
                      <a:r>
                        <a:rPr kumimoji="0" lang="nb-NO" sz="1800" b="1" i="0" u="none" strike="noStrike" cap="none" normalizeH="0" baseline="0" dirty="0" err="1" smtClean="0">
                          <a:ln>
                            <a:noFill/>
                          </a:ln>
                          <a:solidFill>
                            <a:schemeClr val="bg1"/>
                          </a:solidFill>
                          <a:effectLst/>
                          <a:latin typeface="Arial" charset="0"/>
                          <a:ea typeface="ヒラギノ角ゴ Pro W3" pitchFamily="96" charset="-128"/>
                        </a:rPr>
                        <a:t>Working</a:t>
                      </a:r>
                      <a:r>
                        <a:rPr kumimoji="0" lang="nb-NO" sz="1800" b="1" i="0" u="none" strike="noStrike" cap="none" normalizeH="0" baseline="0" dirty="0" smtClean="0">
                          <a:ln>
                            <a:noFill/>
                          </a:ln>
                          <a:solidFill>
                            <a:schemeClr val="bg1"/>
                          </a:solidFill>
                          <a:effectLst/>
                          <a:latin typeface="Arial" charset="0"/>
                          <a:ea typeface="ヒラギノ角ゴ Pro W3" pitchFamily="96" charset="-128"/>
                        </a:rPr>
                        <a:t> Environment </a:t>
                      </a:r>
                      <a:r>
                        <a:rPr kumimoji="0" lang="nb-NO" sz="1800" b="1" i="0" u="none" strike="noStrike" cap="none" normalizeH="0" baseline="0" dirty="0" err="1" smtClean="0">
                          <a:ln>
                            <a:noFill/>
                          </a:ln>
                          <a:solidFill>
                            <a:schemeClr val="bg1"/>
                          </a:solidFill>
                          <a:effectLst/>
                          <a:latin typeface="Arial" charset="0"/>
                          <a:ea typeface="ヒラギノ角ゴ Pro W3" pitchFamily="96" charset="-128"/>
                        </a:rPr>
                        <a:t>Act</a:t>
                      </a:r>
                      <a:r>
                        <a:rPr kumimoji="0" lang="nb-NO" sz="1800" b="1" i="0" u="none" strike="noStrike" cap="none" normalizeH="0" baseline="0" dirty="0" smtClean="0">
                          <a:ln>
                            <a:noFill/>
                          </a:ln>
                          <a:solidFill>
                            <a:schemeClr val="bg1"/>
                          </a:solidFill>
                          <a:effectLst/>
                          <a:latin typeface="Arial" charset="0"/>
                          <a:ea typeface="ヒラギノ角ゴ Pro W3" pitchFamily="96" charset="-128"/>
                        </a:rPr>
                        <a:t> Chapter 13</a:t>
                      </a:r>
                    </a:p>
                    <a:p>
                      <a:pPr marL="0" marR="0" lvl="0" indent="0" algn="l" defTabSz="914400" rtl="0" eaLnBrk="1" fontAlgn="base" latinLnBrk="0" hangingPunct="1">
                        <a:lnSpc>
                          <a:spcPct val="100000"/>
                        </a:lnSpc>
                        <a:spcBef>
                          <a:spcPct val="20000"/>
                        </a:spcBef>
                        <a:spcAft>
                          <a:spcPct val="0"/>
                        </a:spcAft>
                        <a:buClr>
                          <a:schemeClr val="accent2"/>
                        </a:buClr>
                        <a:buSzTx/>
                        <a:buFont typeface="Times" pitchFamily="18" charset="0"/>
                        <a:buNone/>
                        <a:tabLst/>
                      </a:pPr>
                      <a:endParaRPr kumimoji="0" lang="nb-NO" sz="1800" b="1" i="0" u="none" strike="noStrike" cap="none" normalizeH="0" baseline="0" dirty="0" smtClean="0">
                        <a:ln>
                          <a:noFill/>
                        </a:ln>
                        <a:solidFill>
                          <a:schemeClr val="bg1"/>
                        </a:solidFill>
                        <a:effectLst/>
                        <a:latin typeface="Arial" charset="0"/>
                        <a:ea typeface="ヒラギノ角ゴ Pro W3" pitchFamily="96" charset="-128"/>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accent1"/>
                    </a:solidFill>
                  </a:tcPr>
                </a:tc>
              </a:tr>
              <a:tr h="2432263">
                <a:tc>
                  <a:txBody>
                    <a:bodyPr/>
                    <a:lstStyle/>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smtClean="0">
                          <a:ln>
                            <a:noFill/>
                          </a:ln>
                          <a:solidFill>
                            <a:schemeClr val="tx1"/>
                          </a:solidFill>
                          <a:effectLst/>
                          <a:latin typeface="Arial" charset="0"/>
                          <a:ea typeface="ヒラギノ角ゴ Pro W3" pitchFamily="96" charset="-128"/>
                        </a:rPr>
                        <a:t>All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grounds</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smtClean="0">
                          <a:ln>
                            <a:noFill/>
                          </a:ln>
                          <a:solidFill>
                            <a:schemeClr val="tx1"/>
                          </a:solidFill>
                          <a:effectLst/>
                          <a:latin typeface="Arial" charset="0"/>
                          <a:ea typeface="ヒラギノ角ゴ Pro W3" pitchFamily="96" charset="-128"/>
                        </a:rPr>
                        <a:t>In cases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of</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housing</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None/>
                        <a:tabLst/>
                        <a:defRPr/>
                      </a:pPr>
                      <a:r>
                        <a:rPr kumimoji="0" lang="nb-NO" sz="1600" b="0" i="0" u="none" strike="noStrike" cap="none" normalizeH="0" baseline="0" dirty="0" smtClean="0">
                          <a:ln>
                            <a:noFill/>
                          </a:ln>
                          <a:solidFill>
                            <a:schemeClr val="tx1"/>
                          </a:solidFill>
                          <a:effectLst/>
                          <a:latin typeface="Arial" charset="0"/>
                          <a:ea typeface="ヒラギノ角ゴ Pro W3" pitchFamily="96" charset="-128"/>
                        </a:rPr>
                        <a:t>In cases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of</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en-US" sz="1600" b="0" i="0" u="none" strike="noStrike" cap="none" normalizeH="0" baseline="0" noProof="0" dirty="0" smtClean="0">
                          <a:ln>
                            <a:noFill/>
                          </a:ln>
                          <a:solidFill>
                            <a:schemeClr val="tx1"/>
                          </a:solidFill>
                          <a:effectLst/>
                          <a:latin typeface="Arial" charset="0"/>
                          <a:ea typeface="ヒラギノ角ゴ Pro W3" pitchFamily="96" charset="-128"/>
                        </a:rPr>
                        <a:t>employment</a:t>
                      </a: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Political</a:t>
                      </a:r>
                      <a:r>
                        <a:rPr kumimoji="0" lang="nb-NO" sz="1600" b="0" i="0" u="none" strike="noStrike" cap="none" normalizeH="0" baseline="0" dirty="0" smtClean="0">
                          <a:ln>
                            <a:noFill/>
                          </a:ln>
                          <a:solidFill>
                            <a:schemeClr val="tx1"/>
                          </a:solidFill>
                          <a:effectLst/>
                          <a:latin typeface="Arial" charset="0"/>
                          <a:ea typeface="ヒラギノ角ゴ Pro W3" pitchFamily="96" charset="-128"/>
                        </a:rPr>
                        <a:t>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view</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smtClean="0">
                          <a:ln>
                            <a:noFill/>
                          </a:ln>
                          <a:solidFill>
                            <a:schemeClr val="tx1"/>
                          </a:solidFill>
                          <a:effectLst/>
                          <a:latin typeface="Arial" charset="0"/>
                          <a:ea typeface="ヒラギノ角ゴ Pro W3" pitchFamily="96" charset="-128"/>
                        </a:rPr>
                        <a:t>Union </a:t>
                      </a:r>
                      <a:r>
                        <a:rPr kumimoji="0" lang="nb-NO" sz="1600" b="0" i="0" u="none" strike="noStrike" cap="none" normalizeH="0" baseline="0" dirty="0" err="1" smtClean="0">
                          <a:ln>
                            <a:noFill/>
                          </a:ln>
                          <a:solidFill>
                            <a:schemeClr val="tx1"/>
                          </a:solidFill>
                          <a:effectLst/>
                          <a:latin typeface="Arial" charset="0"/>
                          <a:ea typeface="ヒラギノ角ゴ Pro W3" pitchFamily="96" charset="-128"/>
                        </a:rPr>
                        <a:t>memberships</a:t>
                      </a: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p>
                      <a:pPr marL="342900" marR="0" lvl="0" indent="-342900" algn="l" defTabSz="914400" rtl="0" eaLnBrk="1" fontAlgn="base" latinLnBrk="0" hangingPunct="1">
                        <a:lnSpc>
                          <a:spcPct val="100000"/>
                        </a:lnSpc>
                        <a:spcBef>
                          <a:spcPct val="20000"/>
                        </a:spcBef>
                        <a:spcAft>
                          <a:spcPct val="0"/>
                        </a:spcAft>
                        <a:buClr>
                          <a:schemeClr val="accent1"/>
                        </a:buClr>
                        <a:buSzPct val="80000"/>
                        <a:buFont typeface="Arial" panose="020B0604020202020204" pitchFamily="34" charset="0"/>
                        <a:buChar char="•"/>
                        <a:tabLst/>
                      </a:pPr>
                      <a:r>
                        <a:rPr kumimoji="0" lang="nb-NO" sz="1600" b="0" i="0" u="none" strike="noStrike" cap="none" normalizeH="0" baseline="0" dirty="0" smtClean="0">
                          <a:ln>
                            <a:noFill/>
                          </a:ln>
                          <a:solidFill>
                            <a:schemeClr val="tx1"/>
                          </a:solidFill>
                          <a:effectLst/>
                          <a:latin typeface="Arial" charset="0"/>
                          <a:ea typeface="ヒラギノ角ゴ Pro W3" pitchFamily="96" charset="-128"/>
                        </a:rPr>
                        <a:t>Age</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nb-NO" sz="1600" b="0" i="0" u="none" strike="noStrike" cap="none" normalizeH="0" baseline="0" dirty="0" smtClean="0">
                        <a:ln>
                          <a:noFill/>
                        </a:ln>
                        <a:solidFill>
                          <a:schemeClr val="tx1"/>
                        </a:solidFill>
                        <a:effectLst/>
                        <a:latin typeface="Arial" charset="0"/>
                        <a:ea typeface="ヒラギノ角ゴ Pro W3" pitchFamily="96" charset="-128"/>
                      </a:endParaRPr>
                    </a:p>
                  </a:txBody>
                  <a:tcPr marT="45716" marB="45716" horzOverflow="overflow">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146591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LDO_mal_2011">
  <a:themeElements>
    <a:clrScheme name="">
      <a:dk1>
        <a:srgbClr val="000000"/>
      </a:dk1>
      <a:lt1>
        <a:srgbClr val="FFFFFF"/>
      </a:lt1>
      <a:dk2>
        <a:srgbClr val="000000"/>
      </a:dk2>
      <a:lt2>
        <a:srgbClr val="BEBEBE"/>
      </a:lt2>
      <a:accent1>
        <a:srgbClr val="5F0D77"/>
      </a:accent1>
      <a:accent2>
        <a:srgbClr val="E87A17"/>
      </a:accent2>
      <a:accent3>
        <a:srgbClr val="FFFFFF"/>
      </a:accent3>
      <a:accent4>
        <a:srgbClr val="000000"/>
      </a:accent4>
      <a:accent5>
        <a:srgbClr val="B6AABD"/>
      </a:accent5>
      <a:accent6>
        <a:srgbClr val="D26E14"/>
      </a:accent6>
      <a:hlink>
        <a:srgbClr val="B4B914"/>
      </a:hlink>
      <a:folHlink>
        <a:srgbClr val="828282"/>
      </a:folHlink>
    </a:clrScheme>
    <a:fontScheme name="LDO_PPT">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lnDef>
  </a:objectDefaults>
  <a:extraClrSchemeLst>
    <a:extraClrScheme>
      <a:clrScheme name="LDO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LDO_mal_2011</Template>
  <TotalTime>2505</TotalTime>
  <Words>1726</Words>
  <Application>Microsoft Office PowerPoint</Application>
  <PresentationFormat>Diavetítés a képernyőre (4:3 oldalarány)</PresentationFormat>
  <Paragraphs>223</Paragraphs>
  <Slides>14</Slides>
  <Notes>14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14</vt:i4>
      </vt:variant>
    </vt:vector>
  </HeadingPairs>
  <TitlesOfParts>
    <vt:vector size="20" baseType="lpstr">
      <vt:lpstr>Arial</vt:lpstr>
      <vt:lpstr>Georgia</vt:lpstr>
      <vt:lpstr>Times</vt:lpstr>
      <vt:lpstr>Wingdings</vt:lpstr>
      <vt:lpstr>ヒラギノ角ゴ Pro W3</vt:lpstr>
      <vt:lpstr>LDO_mal_2011</vt:lpstr>
      <vt:lpstr>The Equality and  Anti-Discrimination Ombud </vt:lpstr>
      <vt:lpstr>Today’s agenda</vt:lpstr>
      <vt:lpstr>The Ombud - Structure and organisation</vt:lpstr>
      <vt:lpstr>The legal foundation</vt:lpstr>
      <vt:lpstr>The Anti-Discrimination Ombud Act  - the main tasks of the Ombud: </vt:lpstr>
      <vt:lpstr>Internal organisation</vt:lpstr>
      <vt:lpstr>Discrimination grounds  </vt:lpstr>
      <vt:lpstr>Legislation</vt:lpstr>
      <vt:lpstr>Legislation</vt:lpstr>
      <vt:lpstr>Prohibition against discrimination </vt:lpstr>
      <vt:lpstr>Affirmative action</vt:lpstr>
      <vt:lpstr>The Ombud as a law enforcer</vt:lpstr>
      <vt:lpstr>The Ombud’s statements of opinion</vt:lpstr>
      <vt:lpstr>Legislation and law enforcement  in the future</vt:lpstr>
    </vt:vector>
  </TitlesOfParts>
  <Company>LDO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Equality and  Anti- Discrimination Ombud</dc:title>
  <dc:creator>Windows User</dc:creator>
  <cp:lastModifiedBy>Sabján Katalin</cp:lastModifiedBy>
  <cp:revision>127</cp:revision>
  <cp:lastPrinted>2015-09-08T09:37:32Z</cp:lastPrinted>
  <dcterms:created xsi:type="dcterms:W3CDTF">2013-02-21T12:13:06Z</dcterms:created>
  <dcterms:modified xsi:type="dcterms:W3CDTF">2015-09-24T03:26:08Z</dcterms:modified>
</cp:coreProperties>
</file>