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2.xml" ContentType="application/vnd.openxmlformats-officedocument.drawingml.chart+xml"/>
  <Override PartName="/ppt/notesSlides/notesSlide39.xml" ContentType="application/vnd.openxmlformats-officedocument.presentationml.notesSlide+xml"/>
  <Override PartName="/ppt/charts/chart3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411" r:id="rId2"/>
    <p:sldId id="452" r:id="rId3"/>
    <p:sldId id="453" r:id="rId4"/>
    <p:sldId id="409" r:id="rId5"/>
    <p:sldId id="306" r:id="rId6"/>
    <p:sldId id="454" r:id="rId7"/>
    <p:sldId id="467" r:id="rId8"/>
    <p:sldId id="468" r:id="rId9"/>
    <p:sldId id="455" r:id="rId10"/>
    <p:sldId id="456" r:id="rId11"/>
    <p:sldId id="457" r:id="rId12"/>
    <p:sldId id="458" r:id="rId13"/>
    <p:sldId id="361" r:id="rId14"/>
    <p:sldId id="465" r:id="rId15"/>
    <p:sldId id="463" r:id="rId16"/>
    <p:sldId id="469" r:id="rId17"/>
    <p:sldId id="464" r:id="rId18"/>
    <p:sldId id="470" r:id="rId19"/>
    <p:sldId id="412" r:id="rId20"/>
    <p:sldId id="416" r:id="rId21"/>
    <p:sldId id="385" r:id="rId22"/>
    <p:sldId id="386" r:id="rId23"/>
    <p:sldId id="387" r:id="rId24"/>
    <p:sldId id="418" r:id="rId25"/>
    <p:sldId id="421" r:id="rId26"/>
    <p:sldId id="425" r:id="rId27"/>
    <p:sldId id="430" r:id="rId28"/>
    <p:sldId id="388" r:id="rId29"/>
    <p:sldId id="389" r:id="rId30"/>
    <p:sldId id="390" r:id="rId31"/>
    <p:sldId id="391" r:id="rId32"/>
    <p:sldId id="392" r:id="rId33"/>
    <p:sldId id="446" r:id="rId34"/>
    <p:sldId id="394" r:id="rId35"/>
    <p:sldId id="395" r:id="rId36"/>
    <p:sldId id="423" r:id="rId37"/>
    <p:sldId id="396" r:id="rId38"/>
    <p:sldId id="432" r:id="rId39"/>
    <p:sldId id="433" r:id="rId40"/>
    <p:sldId id="447" r:id="rId41"/>
    <p:sldId id="399" r:id="rId42"/>
    <p:sldId id="400" r:id="rId43"/>
    <p:sldId id="401" r:id="rId44"/>
    <p:sldId id="402" r:id="rId45"/>
    <p:sldId id="403" r:id="rId46"/>
    <p:sldId id="404" r:id="rId47"/>
    <p:sldId id="405" r:id="rId48"/>
    <p:sldId id="406" r:id="rId49"/>
  </p:sldIdLst>
  <p:sldSz cx="9144000" cy="6858000" type="screen4x3"/>
  <p:notesSz cx="6805613" cy="9944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71166" autoAdjust="0"/>
  </p:normalViewPr>
  <p:slideViewPr>
    <p:cSldViewPr>
      <p:cViewPr varScale="1">
        <p:scale>
          <a:sx n="49" d="100"/>
          <a:sy n="49" d="100"/>
        </p:scale>
        <p:origin x="126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lva.lohne\AppData\Local\Microsoft\Windows\Temporary%20Internet%20Files\Content.Outlook\3SWFHPMF\Kopi%20av%20Oppdaterte%20Saldo%20tall%20arbeidsliv_EO_foreldreperm%20e%20kj&#248;nn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do-fil\Felles\ARBEIDSLIV\Graviditetskampanjen\Unders&#248;kelse\Unders&#248;kelsen\OVERSETTELSER\Figur%20til%20oversettels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ldo-fil\Felles\ARBEIDSLIV\Graviditetskampanjen\Unders&#248;kelse\Unders&#248;kelsen\OVERSETTELSER\Figur%20til%20oversettels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'foreldreperm e kjønn og år'!$A$26</c:f>
              <c:strCache>
                <c:ptCount val="1"/>
                <c:pt idx="0">
                  <c:v>Menn </c:v>
                </c:pt>
              </c:strCache>
            </c:strRef>
          </c:tx>
          <c:spPr>
            <a:solidFill>
              <a:srgbClr val="5F0D77"/>
            </a:solidFill>
          </c:spPr>
          <c:cat>
            <c:numRef>
              <c:f>'foreldreperm e kjønn og år'!$B$25:$S$25</c:f>
              <c:numCache>
                <c:formatCode>General</c:formatCod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numCache>
            </c:numRef>
          </c:cat>
          <c:val>
            <c:numRef>
              <c:f>'foreldreperm e kjønn og år'!$B$26:$S$26</c:f>
              <c:numCache>
                <c:formatCode>General</c:formatCode>
                <c:ptCount val="18"/>
                <c:pt idx="0">
                  <c:v>5.8</c:v>
                </c:pt>
                <c:pt idx="1">
                  <c:v>6.3</c:v>
                </c:pt>
                <c:pt idx="2">
                  <c:v>6.7</c:v>
                </c:pt>
                <c:pt idx="3">
                  <c:v>7</c:v>
                </c:pt>
                <c:pt idx="4">
                  <c:v>7</c:v>
                </c:pt>
                <c:pt idx="5">
                  <c:v>7.2</c:v>
                </c:pt>
                <c:pt idx="6">
                  <c:v>8.3000000000000007</c:v>
                </c:pt>
                <c:pt idx="7">
                  <c:v>8.6</c:v>
                </c:pt>
                <c:pt idx="8">
                  <c:v>8.6</c:v>
                </c:pt>
                <c:pt idx="9">
                  <c:v>9</c:v>
                </c:pt>
                <c:pt idx="10">
                  <c:v>9.3000000000000007</c:v>
                </c:pt>
                <c:pt idx="11">
                  <c:v>10.4</c:v>
                </c:pt>
                <c:pt idx="12">
                  <c:v>11.4</c:v>
                </c:pt>
                <c:pt idx="13">
                  <c:v>11.3</c:v>
                </c:pt>
                <c:pt idx="14">
                  <c:v>11.6</c:v>
                </c:pt>
                <c:pt idx="15">
                  <c:v>12.5</c:v>
                </c:pt>
                <c:pt idx="16">
                  <c:v>14.7</c:v>
                </c:pt>
                <c:pt idx="17">
                  <c:v>17.8</c:v>
                </c:pt>
              </c:numCache>
            </c:numRef>
          </c:val>
        </c:ser>
        <c:ser>
          <c:idx val="1"/>
          <c:order val="1"/>
          <c:tx>
            <c:strRef>
              <c:f>'foreldreperm e kjønn og år'!$A$27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rgbClr val="EB7F14"/>
            </a:solidFill>
          </c:spPr>
          <c:cat>
            <c:numRef>
              <c:f>'foreldreperm e kjønn og år'!$B$25:$S$25</c:f>
              <c:numCache>
                <c:formatCode>General</c:formatCod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numCache>
            </c:numRef>
          </c:cat>
          <c:val>
            <c:numRef>
              <c:f>'foreldreperm e kjønn og år'!$B$27:$S$27</c:f>
              <c:numCache>
                <c:formatCode>General</c:formatCode>
                <c:ptCount val="18"/>
                <c:pt idx="0">
                  <c:v>94.2</c:v>
                </c:pt>
                <c:pt idx="1">
                  <c:v>93.7</c:v>
                </c:pt>
                <c:pt idx="2">
                  <c:v>93.3</c:v>
                </c:pt>
                <c:pt idx="3">
                  <c:v>93</c:v>
                </c:pt>
                <c:pt idx="4">
                  <c:v>93</c:v>
                </c:pt>
                <c:pt idx="5">
                  <c:v>92.8</c:v>
                </c:pt>
                <c:pt idx="6">
                  <c:v>91.7</c:v>
                </c:pt>
                <c:pt idx="7">
                  <c:v>91.4</c:v>
                </c:pt>
                <c:pt idx="8">
                  <c:v>91.4</c:v>
                </c:pt>
                <c:pt idx="9">
                  <c:v>91</c:v>
                </c:pt>
                <c:pt idx="10">
                  <c:v>90.7</c:v>
                </c:pt>
                <c:pt idx="11">
                  <c:v>89.6</c:v>
                </c:pt>
                <c:pt idx="12">
                  <c:v>88.6</c:v>
                </c:pt>
                <c:pt idx="13">
                  <c:v>88.7</c:v>
                </c:pt>
                <c:pt idx="14">
                  <c:v>88.4</c:v>
                </c:pt>
                <c:pt idx="15">
                  <c:v>87.5</c:v>
                </c:pt>
                <c:pt idx="16">
                  <c:v>85.3</c:v>
                </c:pt>
                <c:pt idx="17">
                  <c:v>82.2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411208"/>
        <c:axId val="157411600"/>
      </c:areaChart>
      <c:catAx>
        <c:axId val="157411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7411600"/>
        <c:crosses val="autoZero"/>
        <c:auto val="1"/>
        <c:lblAlgn val="ctr"/>
        <c:lblOffset val="100"/>
        <c:noMultiLvlLbl val="0"/>
      </c:catAx>
      <c:valAx>
        <c:axId val="15741160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74112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3802843394575677"/>
          <c:y val="0.3851414585446758"/>
          <c:w val="0.13141601049868767"/>
          <c:h val="0.12460233168528352"/>
        </c:manualLayout>
      </c:layout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noProof="0" dirty="0" smtClean="0">
                <a:effectLst/>
              </a:rPr>
              <a:t>Subjective Experiences of Discrimination</a:t>
            </a:r>
            <a:endParaRPr lang="en-US" sz="1800" noProof="0" dirty="0">
              <a:effectLst/>
            </a:endParaRPr>
          </a:p>
        </c:rich>
      </c:tx>
      <c:layout>
        <c:manualLayout>
          <c:xMode val="edge"/>
          <c:yMode val="edge"/>
          <c:x val="0.23730022637621831"/>
          <c:y val="1.2945013586720202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'Engelsk figur'!$C$1</c:f>
              <c:strCache>
                <c:ptCount val="1"/>
                <c:pt idx="0">
                  <c:v>Men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'Engelsk figur'!$B$8:$B$22</c:f>
              <c:strCache>
                <c:ptCount val="15"/>
                <c:pt idx="0">
                  <c:v>Fewer shifts, work hours, or a lower percentage of full-time equivalent than requested due to taking leave</c:v>
                </c:pt>
                <c:pt idx="1">
                  <c:v>Demoted, for example deprived of responsibility or title, due to taking leave</c:v>
                </c:pt>
                <c:pt idx="2">
                  <c:v>Experienced undesirable changes in job duties due to taking leave</c:v>
                </c:pt>
                <c:pt idx="3">
                  <c:v>Did not receive a pay raise due to taking leave</c:v>
                </c:pt>
                <c:pt idx="4">
                  <c:v>Was unable to request a pay raise/negotiate pay during/after taking leave</c:v>
                </c:pt>
                <c:pt idx="5">
                  <c:v>Did not receive sufficient information on key issues during taking leave</c:v>
                </c:pt>
                <c:pt idx="6">
                  <c:v>Substitute or other temporary position was not extended due to taking leave</c:v>
                </c:pt>
                <c:pt idx="7">
                  <c:v>Did not receive employment due to taking leave</c:v>
                </c:pt>
                <c:pt idx="8">
                  <c:v>Have been dismissed due to expecting a child</c:v>
                </c:pt>
                <c:pt idx="9">
                  <c:v>Fewer shifts, work hours, or lower percentage of full-time equivalent than requested due to expecting a child</c:v>
                </c:pt>
                <c:pt idx="10">
                  <c:v>Substitute or other temporary position was not extended due to expecting a child</c:v>
                </c:pt>
                <c:pt idx="11">
                  <c:v>Deprived of work duties due to expecting a child</c:v>
                </c:pt>
                <c:pt idx="12">
                  <c:v>Did not receive necessary facilitation while pregnant</c:v>
                </c:pt>
                <c:pt idx="13">
                  <c:v>Did not obtain employment due to expecting a child or taking leave</c:v>
                </c:pt>
                <c:pt idx="14">
                  <c:v>Was questioned about plans to have children/pregnancy during a job interview</c:v>
                </c:pt>
              </c:strCache>
            </c:strRef>
          </c:cat>
          <c:val>
            <c:numRef>
              <c:f>'Engelsk figur'!$C$8:$C$22</c:f>
              <c:numCache>
                <c:formatCode>0%</c:formatCode>
                <c:ptCount val="15"/>
                <c:pt idx="0">
                  <c:v>0.02</c:v>
                </c:pt>
                <c:pt idx="1">
                  <c:v>0.02</c:v>
                </c:pt>
                <c:pt idx="2">
                  <c:v>0.01</c:v>
                </c:pt>
                <c:pt idx="3">
                  <c:v>0.05</c:v>
                </c:pt>
                <c:pt idx="4">
                  <c:v>0.06</c:v>
                </c:pt>
                <c:pt idx="5">
                  <c:v>0.13</c:v>
                </c:pt>
                <c:pt idx="6">
                  <c:v>0.09</c:v>
                </c:pt>
                <c:pt idx="7">
                  <c:v>0.1</c:v>
                </c:pt>
                <c:pt idx="8">
                  <c:v>0.01</c:v>
                </c:pt>
                <c:pt idx="9">
                  <c:v>0.02</c:v>
                </c:pt>
                <c:pt idx="10">
                  <c:v>0.14000000000000001</c:v>
                </c:pt>
                <c:pt idx="11">
                  <c:v>0.05</c:v>
                </c:pt>
                <c:pt idx="13">
                  <c:v>0.03</c:v>
                </c:pt>
                <c:pt idx="14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'Engelsk figur'!$D$1</c:f>
              <c:strCache>
                <c:ptCount val="1"/>
                <c:pt idx="0">
                  <c:v>Women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'Engelsk figur'!$B$8:$B$22</c:f>
              <c:strCache>
                <c:ptCount val="15"/>
                <c:pt idx="0">
                  <c:v>Fewer shifts, work hours, or a lower percentage of full-time equivalent than requested due to taking leave</c:v>
                </c:pt>
                <c:pt idx="1">
                  <c:v>Demoted, for example deprived of responsibility or title, due to taking leave</c:v>
                </c:pt>
                <c:pt idx="2">
                  <c:v>Experienced undesirable changes in job duties due to taking leave</c:v>
                </c:pt>
                <c:pt idx="3">
                  <c:v>Did not receive a pay raise due to taking leave</c:v>
                </c:pt>
                <c:pt idx="4">
                  <c:v>Was unable to request a pay raise/negotiate pay during/after taking leave</c:v>
                </c:pt>
                <c:pt idx="5">
                  <c:v>Did not receive sufficient information on key issues during taking leave</c:v>
                </c:pt>
                <c:pt idx="6">
                  <c:v>Substitute or other temporary position was not extended due to taking leave</c:v>
                </c:pt>
                <c:pt idx="7">
                  <c:v>Did not receive employment due to taking leave</c:v>
                </c:pt>
                <c:pt idx="8">
                  <c:v>Have been dismissed due to expecting a child</c:v>
                </c:pt>
                <c:pt idx="9">
                  <c:v>Fewer shifts, work hours, or lower percentage of full-time equivalent than requested due to expecting a child</c:v>
                </c:pt>
                <c:pt idx="10">
                  <c:v>Substitute or other temporary position was not extended due to expecting a child</c:v>
                </c:pt>
                <c:pt idx="11">
                  <c:v>Deprived of work duties due to expecting a child</c:v>
                </c:pt>
                <c:pt idx="12">
                  <c:v>Did not receive necessary facilitation while pregnant</c:v>
                </c:pt>
                <c:pt idx="13">
                  <c:v>Did not obtain employment due to expecting a child or taking leave</c:v>
                </c:pt>
                <c:pt idx="14">
                  <c:v>Was questioned about plans to have children/pregnancy during a job interview</c:v>
                </c:pt>
              </c:strCache>
            </c:strRef>
          </c:cat>
          <c:val>
            <c:numRef>
              <c:f>'Engelsk figur'!$D$8:$D$22</c:f>
              <c:numCache>
                <c:formatCode>0%</c:formatCode>
                <c:ptCount val="15"/>
                <c:pt idx="0">
                  <c:v>0.04</c:v>
                </c:pt>
                <c:pt idx="1">
                  <c:v>7.0000000000000007E-2</c:v>
                </c:pt>
                <c:pt idx="2">
                  <c:v>0.08</c:v>
                </c:pt>
                <c:pt idx="3">
                  <c:v>0.16</c:v>
                </c:pt>
                <c:pt idx="4">
                  <c:v>0.19</c:v>
                </c:pt>
                <c:pt idx="5">
                  <c:v>0.37</c:v>
                </c:pt>
                <c:pt idx="6">
                  <c:v>0.17</c:v>
                </c:pt>
                <c:pt idx="7">
                  <c:v>0.14000000000000001</c:v>
                </c:pt>
                <c:pt idx="8">
                  <c:v>0.03</c:v>
                </c:pt>
                <c:pt idx="9">
                  <c:v>0.05</c:v>
                </c:pt>
                <c:pt idx="10">
                  <c:v>0.23</c:v>
                </c:pt>
                <c:pt idx="11">
                  <c:v>0.11</c:v>
                </c:pt>
                <c:pt idx="12">
                  <c:v>0.11</c:v>
                </c:pt>
                <c:pt idx="13">
                  <c:v>7.0000000000000007E-2</c:v>
                </c:pt>
                <c:pt idx="14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20704232"/>
        <c:axId val="220705408"/>
      </c:barChart>
      <c:catAx>
        <c:axId val="2207042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20705408"/>
        <c:crosses val="autoZero"/>
        <c:auto val="1"/>
        <c:lblAlgn val="ctr"/>
        <c:lblOffset val="100"/>
        <c:noMultiLvlLbl val="0"/>
      </c:catAx>
      <c:valAx>
        <c:axId val="220705408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22070423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100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'Engelsk figur'!$C$1</c:f>
              <c:strCache>
                <c:ptCount val="1"/>
                <c:pt idx="0">
                  <c:v>Men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'Engelsk figur'!$B$2:$B$6</c:f>
              <c:strCache>
                <c:ptCount val="5"/>
                <c:pt idx="0">
                  <c:v>Resigned due to poor treatment</c:v>
                </c:pt>
                <c:pt idx="1">
                  <c:v>Negative reactions from colleagues while pregnant/expecting a child</c:v>
                </c:pt>
                <c:pt idx="2">
                  <c:v>Negative reactions from managers while pregnant/expecting a child</c:v>
                </c:pt>
                <c:pt idx="3">
                  <c:v>Questioned about plans for sharing child care</c:v>
                </c:pt>
                <c:pt idx="4">
                  <c:v>Failed to seek employment due to pregnancy</c:v>
                </c:pt>
              </c:strCache>
            </c:strRef>
          </c:cat>
          <c:val>
            <c:numRef>
              <c:f>'Engelsk figur'!$C$2:$C$6</c:f>
              <c:numCache>
                <c:formatCode>0%</c:formatCode>
                <c:ptCount val="5"/>
                <c:pt idx="0">
                  <c:v>0.02</c:v>
                </c:pt>
                <c:pt idx="1">
                  <c:v>0.05</c:v>
                </c:pt>
                <c:pt idx="2">
                  <c:v>0.1</c:v>
                </c:pt>
                <c:pt idx="3">
                  <c:v>0.05</c:v>
                </c:pt>
                <c:pt idx="4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'Engelsk figur'!$D$1</c:f>
              <c:strCache>
                <c:ptCount val="1"/>
                <c:pt idx="0">
                  <c:v>Women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'Engelsk figur'!$B$2:$B$6</c:f>
              <c:strCache>
                <c:ptCount val="5"/>
                <c:pt idx="0">
                  <c:v>Resigned due to poor treatment</c:v>
                </c:pt>
                <c:pt idx="1">
                  <c:v>Negative reactions from colleagues while pregnant/expecting a child</c:v>
                </c:pt>
                <c:pt idx="2">
                  <c:v>Negative reactions from managers while pregnant/expecting a child</c:v>
                </c:pt>
                <c:pt idx="3">
                  <c:v>Questioned about plans for sharing child care</c:v>
                </c:pt>
                <c:pt idx="4">
                  <c:v>Failed to seek employment due to pregnancy</c:v>
                </c:pt>
              </c:strCache>
            </c:strRef>
          </c:cat>
          <c:val>
            <c:numRef>
              <c:f>'Engelsk figur'!$D$2:$D$6</c:f>
              <c:numCache>
                <c:formatCode>0%</c:formatCode>
                <c:ptCount val="5"/>
                <c:pt idx="0">
                  <c:v>0.03</c:v>
                </c:pt>
                <c:pt idx="1">
                  <c:v>0.06</c:v>
                </c:pt>
                <c:pt idx="2">
                  <c:v>0.11</c:v>
                </c:pt>
                <c:pt idx="3">
                  <c:v>0.08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20706192"/>
        <c:axId val="221142712"/>
      </c:barChart>
      <c:catAx>
        <c:axId val="2207061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21142712"/>
        <c:crosses val="autoZero"/>
        <c:auto val="1"/>
        <c:lblAlgn val="ctr"/>
        <c:lblOffset val="100"/>
        <c:noMultiLvlLbl val="0"/>
      </c:catAx>
      <c:valAx>
        <c:axId val="221142712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22070619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100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5E57B-7AB3-410A-AA7A-F6F4A9E26CC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9E7D384D-DE34-443C-850D-099B6CE61EC2}">
      <dgm:prSet phldrT="[Tekst]"/>
      <dgm:spPr/>
      <dgm:t>
        <a:bodyPr/>
        <a:lstStyle/>
        <a:p>
          <a:r>
            <a:rPr lang="nb-NO" dirty="0" smtClean="0"/>
            <a:t>Survey</a:t>
          </a:r>
          <a:endParaRPr lang="nb-NO" dirty="0"/>
        </a:p>
      </dgm:t>
    </dgm:pt>
    <dgm:pt modelId="{0B59F6A9-A34D-454E-87A6-A09818479922}" type="parTrans" cxnId="{B8383609-345A-40AD-B2FC-63B4465D7673}">
      <dgm:prSet/>
      <dgm:spPr/>
      <dgm:t>
        <a:bodyPr/>
        <a:lstStyle/>
        <a:p>
          <a:endParaRPr lang="nb-NO"/>
        </a:p>
      </dgm:t>
    </dgm:pt>
    <dgm:pt modelId="{D19E4391-123B-4148-AAE4-9AD6F061F7D3}" type="sibTrans" cxnId="{B8383609-345A-40AD-B2FC-63B4465D7673}">
      <dgm:prSet/>
      <dgm:spPr/>
      <dgm:t>
        <a:bodyPr/>
        <a:lstStyle/>
        <a:p>
          <a:endParaRPr lang="nb-NO"/>
        </a:p>
      </dgm:t>
    </dgm:pt>
    <dgm:pt modelId="{BB94B190-231A-446E-8231-ECF70305795F}">
      <dgm:prSet phldrT="[Tekst]"/>
      <dgm:spPr/>
      <dgm:t>
        <a:bodyPr/>
        <a:lstStyle/>
        <a:p>
          <a:r>
            <a:rPr lang="en-US" noProof="0" dirty="0" smtClean="0"/>
            <a:t>Digital Campaign about rights</a:t>
          </a:r>
          <a:endParaRPr lang="en-US" noProof="0" dirty="0"/>
        </a:p>
      </dgm:t>
    </dgm:pt>
    <dgm:pt modelId="{B8A5DFF4-798E-42D8-8B8C-067E3BBC6EED}" type="parTrans" cxnId="{96B37CAB-7092-4924-BAB6-DB01DE88F305}">
      <dgm:prSet/>
      <dgm:spPr/>
      <dgm:t>
        <a:bodyPr/>
        <a:lstStyle/>
        <a:p>
          <a:endParaRPr lang="nb-NO"/>
        </a:p>
      </dgm:t>
    </dgm:pt>
    <dgm:pt modelId="{64B697A9-86DB-4782-BF28-11084F9F5D06}" type="sibTrans" cxnId="{96B37CAB-7092-4924-BAB6-DB01DE88F305}">
      <dgm:prSet/>
      <dgm:spPr/>
      <dgm:t>
        <a:bodyPr/>
        <a:lstStyle/>
        <a:p>
          <a:endParaRPr lang="nb-NO"/>
        </a:p>
      </dgm:t>
    </dgm:pt>
    <dgm:pt modelId="{EEA7D1DA-7833-451A-B27C-57DB441ACBAC}">
      <dgm:prSet phldrT="[Tekst]"/>
      <dgm:spPr/>
      <dgm:t>
        <a:bodyPr/>
        <a:lstStyle/>
        <a:p>
          <a:r>
            <a:rPr lang="en-US" noProof="0" dirty="0" smtClean="0"/>
            <a:t>Guide for employers</a:t>
          </a:r>
          <a:endParaRPr lang="en-US" noProof="0" dirty="0"/>
        </a:p>
      </dgm:t>
    </dgm:pt>
    <dgm:pt modelId="{7394B45A-72AF-4BB3-B374-68D8F1AC6923}" type="parTrans" cxnId="{7CA93D07-AEE0-46FD-9686-BC6D62B87C7B}">
      <dgm:prSet/>
      <dgm:spPr/>
      <dgm:t>
        <a:bodyPr/>
        <a:lstStyle/>
        <a:p>
          <a:endParaRPr lang="nb-NO"/>
        </a:p>
      </dgm:t>
    </dgm:pt>
    <dgm:pt modelId="{8868497E-5B49-45C3-8864-C778764CBF9D}" type="sibTrans" cxnId="{7CA93D07-AEE0-46FD-9686-BC6D62B87C7B}">
      <dgm:prSet/>
      <dgm:spPr/>
      <dgm:t>
        <a:bodyPr/>
        <a:lstStyle/>
        <a:p>
          <a:endParaRPr lang="nb-NO"/>
        </a:p>
      </dgm:t>
    </dgm:pt>
    <dgm:pt modelId="{BA66BDD7-3037-493A-8DF5-A4836A6963B6}">
      <dgm:prSet phldrT="[Tekst]"/>
      <dgm:spPr/>
      <dgm:t>
        <a:bodyPr/>
        <a:lstStyle/>
        <a:p>
          <a:r>
            <a:rPr lang="en-US" noProof="0" dirty="0" smtClean="0"/>
            <a:t>Equality</a:t>
          </a:r>
        </a:p>
        <a:p>
          <a:r>
            <a:rPr lang="nb-NO" dirty="0" smtClean="0"/>
            <a:t>training</a:t>
          </a:r>
          <a:endParaRPr lang="nb-NO" dirty="0"/>
        </a:p>
      </dgm:t>
    </dgm:pt>
    <dgm:pt modelId="{193B746C-EB0A-4FE3-A181-58F8789B6B1C}" type="parTrans" cxnId="{1752B4AA-F23A-4487-8B99-B98211BE34E3}">
      <dgm:prSet/>
      <dgm:spPr/>
      <dgm:t>
        <a:bodyPr/>
        <a:lstStyle/>
        <a:p>
          <a:endParaRPr lang="nb-NO"/>
        </a:p>
      </dgm:t>
    </dgm:pt>
    <dgm:pt modelId="{4A96D387-2B5F-4B81-807D-283B76493EB4}" type="sibTrans" cxnId="{1752B4AA-F23A-4487-8B99-B98211BE34E3}">
      <dgm:prSet/>
      <dgm:spPr/>
      <dgm:t>
        <a:bodyPr/>
        <a:lstStyle/>
        <a:p>
          <a:endParaRPr lang="nb-NO"/>
        </a:p>
      </dgm:t>
    </dgm:pt>
    <dgm:pt modelId="{A2DC4720-9764-4551-B579-5C959C7B5B5B}" type="pres">
      <dgm:prSet presAssocID="{F965E57B-7AB3-410A-AA7A-F6F4A9E26CC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D34BCA1D-F14C-4988-8C23-4602F7E65127}" type="pres">
      <dgm:prSet presAssocID="{F965E57B-7AB3-410A-AA7A-F6F4A9E26CC2}" presName="diamond" presStyleLbl="bgShp" presStyleIdx="0" presStyleCnt="1"/>
      <dgm:spPr/>
    </dgm:pt>
    <dgm:pt modelId="{4C3F35C4-23D3-4D87-9E75-EF224D9B77BF}" type="pres">
      <dgm:prSet presAssocID="{F965E57B-7AB3-410A-AA7A-F6F4A9E26CC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CE35663-352B-46DE-8145-20763F5A7C25}" type="pres">
      <dgm:prSet presAssocID="{F965E57B-7AB3-410A-AA7A-F6F4A9E26CC2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3F09C3E-9898-4C12-A527-00852A39505E}" type="pres">
      <dgm:prSet presAssocID="{F965E57B-7AB3-410A-AA7A-F6F4A9E26CC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FA8D04A-721C-4775-909B-46D9030F17C0}" type="pres">
      <dgm:prSet presAssocID="{F965E57B-7AB3-410A-AA7A-F6F4A9E26CC2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09692ABF-F48F-4A27-B507-B973CC935FE1}" type="presOf" srcId="{9E7D384D-DE34-443C-850D-099B6CE61EC2}" destId="{4C3F35C4-23D3-4D87-9E75-EF224D9B77BF}" srcOrd="0" destOrd="0" presId="urn:microsoft.com/office/officeart/2005/8/layout/matrix3"/>
    <dgm:cxn modelId="{5441B7A7-E1F6-4C4C-8CB5-EC946E1982FF}" type="presOf" srcId="{BB94B190-231A-446E-8231-ECF70305795F}" destId="{CCE35663-352B-46DE-8145-20763F5A7C25}" srcOrd="0" destOrd="0" presId="urn:microsoft.com/office/officeart/2005/8/layout/matrix3"/>
    <dgm:cxn modelId="{B8383609-345A-40AD-B2FC-63B4465D7673}" srcId="{F965E57B-7AB3-410A-AA7A-F6F4A9E26CC2}" destId="{9E7D384D-DE34-443C-850D-099B6CE61EC2}" srcOrd="0" destOrd="0" parTransId="{0B59F6A9-A34D-454E-87A6-A09818479922}" sibTransId="{D19E4391-123B-4148-AAE4-9AD6F061F7D3}"/>
    <dgm:cxn modelId="{96B37CAB-7092-4924-BAB6-DB01DE88F305}" srcId="{F965E57B-7AB3-410A-AA7A-F6F4A9E26CC2}" destId="{BB94B190-231A-446E-8231-ECF70305795F}" srcOrd="1" destOrd="0" parTransId="{B8A5DFF4-798E-42D8-8B8C-067E3BBC6EED}" sibTransId="{64B697A9-86DB-4782-BF28-11084F9F5D06}"/>
    <dgm:cxn modelId="{1752B4AA-F23A-4487-8B99-B98211BE34E3}" srcId="{F965E57B-7AB3-410A-AA7A-F6F4A9E26CC2}" destId="{BA66BDD7-3037-493A-8DF5-A4836A6963B6}" srcOrd="3" destOrd="0" parTransId="{193B746C-EB0A-4FE3-A181-58F8789B6B1C}" sibTransId="{4A96D387-2B5F-4B81-807D-283B76493EB4}"/>
    <dgm:cxn modelId="{B840528A-CE07-48CD-8BF4-FD0A5F802F59}" type="presOf" srcId="{F965E57B-7AB3-410A-AA7A-F6F4A9E26CC2}" destId="{A2DC4720-9764-4551-B579-5C959C7B5B5B}" srcOrd="0" destOrd="0" presId="urn:microsoft.com/office/officeart/2005/8/layout/matrix3"/>
    <dgm:cxn modelId="{19CCE2E0-09CD-4CB9-88F3-5EBA417581DF}" type="presOf" srcId="{BA66BDD7-3037-493A-8DF5-A4836A6963B6}" destId="{DFA8D04A-721C-4775-909B-46D9030F17C0}" srcOrd="0" destOrd="0" presId="urn:microsoft.com/office/officeart/2005/8/layout/matrix3"/>
    <dgm:cxn modelId="{5F6FDF05-CAEF-4812-9F31-4C055A5AD5D7}" type="presOf" srcId="{EEA7D1DA-7833-451A-B27C-57DB441ACBAC}" destId="{43F09C3E-9898-4C12-A527-00852A39505E}" srcOrd="0" destOrd="0" presId="urn:microsoft.com/office/officeart/2005/8/layout/matrix3"/>
    <dgm:cxn modelId="{7CA93D07-AEE0-46FD-9686-BC6D62B87C7B}" srcId="{F965E57B-7AB3-410A-AA7A-F6F4A9E26CC2}" destId="{EEA7D1DA-7833-451A-B27C-57DB441ACBAC}" srcOrd="2" destOrd="0" parTransId="{7394B45A-72AF-4BB3-B374-68D8F1AC6923}" sibTransId="{8868497E-5B49-45C3-8864-C778764CBF9D}"/>
    <dgm:cxn modelId="{9AE063E2-91AD-40FD-852B-3154C4CFD990}" type="presParOf" srcId="{A2DC4720-9764-4551-B579-5C959C7B5B5B}" destId="{D34BCA1D-F14C-4988-8C23-4602F7E65127}" srcOrd="0" destOrd="0" presId="urn:microsoft.com/office/officeart/2005/8/layout/matrix3"/>
    <dgm:cxn modelId="{EC746803-32F7-430E-937C-142E30842439}" type="presParOf" srcId="{A2DC4720-9764-4551-B579-5C959C7B5B5B}" destId="{4C3F35C4-23D3-4D87-9E75-EF224D9B77BF}" srcOrd="1" destOrd="0" presId="urn:microsoft.com/office/officeart/2005/8/layout/matrix3"/>
    <dgm:cxn modelId="{F7C51BC3-BE6D-4B85-83F4-7C85869DD744}" type="presParOf" srcId="{A2DC4720-9764-4551-B579-5C959C7B5B5B}" destId="{CCE35663-352B-46DE-8145-20763F5A7C25}" srcOrd="2" destOrd="0" presId="urn:microsoft.com/office/officeart/2005/8/layout/matrix3"/>
    <dgm:cxn modelId="{B62DFC3F-E961-4A21-A5E4-CF0DC0C7CBCC}" type="presParOf" srcId="{A2DC4720-9764-4551-B579-5C959C7B5B5B}" destId="{43F09C3E-9898-4C12-A527-00852A39505E}" srcOrd="3" destOrd="0" presId="urn:microsoft.com/office/officeart/2005/8/layout/matrix3"/>
    <dgm:cxn modelId="{63FF934E-E4A9-4338-A949-5B2EE4A69A8E}" type="presParOf" srcId="{A2DC4720-9764-4551-B579-5C959C7B5B5B}" destId="{DFA8D04A-721C-4775-909B-46D9030F17C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8A784-8714-4FF2-B82F-7BA4E42CFA18}" type="datetimeFigureOut">
              <a:rPr lang="nb-NO" smtClean="0"/>
              <a:t>24.09.2015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F5BFB-6258-4DE5-8F5E-6F55E3FF9EE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2396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14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5" y="4723448"/>
            <a:ext cx="4990783" cy="44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895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14" y="9446895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C2DA6E-1ED5-43CE-8B54-95906AB5C07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660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53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dirty="0" smtClean="0">
              <a:latin typeface="Arial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126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876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18436" name="Plassholder for lysbildenumm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46413DBB-3043-4AA7-97EE-4CED3594C977}" type="slidenum">
              <a:rPr lang="en-US" altLang="nb-NO" smtClean="0"/>
              <a:pPr>
                <a:spcBef>
                  <a:spcPct val="0"/>
                </a:spcBef>
                <a:defRPr/>
              </a:pPr>
              <a:t>12</a:t>
            </a:fld>
            <a:endParaRPr lang="en-US" altLang="nb-NO" smtClean="0"/>
          </a:p>
        </p:txBody>
      </p:sp>
    </p:spTree>
    <p:extLst>
      <p:ext uri="{BB962C8B-B14F-4D97-AF65-F5344CB8AC3E}">
        <p14:creationId xmlns:p14="http://schemas.microsoft.com/office/powerpoint/2010/main" val="1810848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A4FD-CE82-4B25-8D25-069823C31D2F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099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21508" name="Plassholder for lysbildenumm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7040235D-D570-44FA-8B45-DB6D0DEEE6A8}" type="slidenum">
              <a:rPr lang="en-US" altLang="nb-NO" smtClean="0"/>
              <a:pPr>
                <a:spcBef>
                  <a:spcPct val="0"/>
                </a:spcBef>
                <a:defRPr/>
              </a:pPr>
              <a:t>14</a:t>
            </a:fld>
            <a:endParaRPr lang="en-US" altLang="nb-NO" smtClean="0"/>
          </a:p>
        </p:txBody>
      </p:sp>
    </p:spTree>
    <p:extLst>
      <p:ext uri="{BB962C8B-B14F-4D97-AF65-F5344CB8AC3E}">
        <p14:creationId xmlns:p14="http://schemas.microsoft.com/office/powerpoint/2010/main" val="690428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17412" name="Plassholder for lysbildenumm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2756278B-A3EF-4148-B75C-811C747ED75C}" type="slidenum">
              <a:rPr lang="en-US" altLang="nb-NO" smtClean="0"/>
              <a:pPr>
                <a:spcBef>
                  <a:spcPct val="0"/>
                </a:spcBef>
                <a:defRPr/>
              </a:pPr>
              <a:t>15</a:t>
            </a:fld>
            <a:endParaRPr lang="en-US" altLang="nb-NO" smtClean="0"/>
          </a:p>
        </p:txBody>
      </p:sp>
    </p:spTree>
    <p:extLst>
      <p:ext uri="{BB962C8B-B14F-4D97-AF65-F5344CB8AC3E}">
        <p14:creationId xmlns:p14="http://schemas.microsoft.com/office/powerpoint/2010/main" val="2141024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71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02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27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 smtClean="0"/>
          </a:p>
          <a:p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2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350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52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 smtClean="0"/>
          </a:p>
          <a:p>
            <a:endParaRPr lang="en-US" baseline="0" noProof="0" dirty="0" smtClean="0"/>
          </a:p>
          <a:p>
            <a:endParaRPr lang="en-US" baseline="0" noProof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60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44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40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484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054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0088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516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523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165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60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785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118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431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519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971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noProof="0" dirty="0" smtClean="0"/>
              <a:t> </a:t>
            </a:r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2131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816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04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70758-BB9F-44BB-82B7-3CA5C87105C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803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50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Internationally forerunner, but still a long way to go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Why rise awareness about pregnancy related discrimination?</a:t>
            </a: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u="none" dirty="0" smtClean="0"/>
              <a:t>This is the area where</a:t>
            </a:r>
            <a:r>
              <a:rPr lang="en-US" u="none" baseline="0" dirty="0" smtClean="0"/>
              <a:t> the gender differences are most apparent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u="none" dirty="0" smtClean="0"/>
              <a:t>The most central issue to gender equality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career gap between women and men, when it comes the gender</a:t>
            </a:r>
            <a:r>
              <a:rPr lang="en-US" baseline="0" dirty="0" smtClean="0"/>
              <a:t> pay gap and</a:t>
            </a:r>
            <a:r>
              <a:rPr lang="en-US" dirty="0" smtClean="0"/>
              <a:t> the level of position,</a:t>
            </a:r>
            <a:r>
              <a:rPr lang="en-US" baseline="0" dirty="0" smtClean="0"/>
              <a:t> peaks as a result of pregnancy and maternity leave.</a:t>
            </a:r>
            <a:r>
              <a:rPr lang="en-US" dirty="0" smtClean="0"/>
              <a:t> The women start falling behind and the men’s careers</a:t>
            </a:r>
            <a:r>
              <a:rPr lang="en-US" baseline="0" dirty="0" smtClean="0"/>
              <a:t> are starting to take off.</a:t>
            </a: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Other grounds might benefit from the attention by raising greater awareness of unfairness of discrimination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8548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787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062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546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692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943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982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2684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943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35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defRPr/>
            </a:pPr>
            <a:fld id="{72433B45-D086-4F24-8028-67E50BABE9DF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>
              <a:latin typeface="Arial" pitchFamily="34" charset="0"/>
              <a:ea typeface="ヒラギノ角ゴ Pro W3" charset="-128"/>
            </a:endParaRPr>
          </a:p>
          <a:p>
            <a:pPr eaLnBrk="1" hangingPunct="1"/>
            <a:endParaRPr lang="nb-NO" smtClean="0">
              <a:latin typeface="Arial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1337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04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12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336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06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bil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4005263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4114800"/>
            <a:ext cx="9144000" cy="609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7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191000"/>
            <a:ext cx="6629400" cy="457200"/>
          </a:xfrm>
        </p:spPr>
        <p:txBody>
          <a:bodyPr anchor="ctr"/>
          <a:lstStyle>
            <a:lvl1pPr marL="0" indent="0">
              <a:buFont typeface="Times" pitchFamily="96" charset="0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667000" y="6477000"/>
            <a:ext cx="3810000" cy="228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1905000" cy="228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39C16D-37A6-440A-BFA5-F0F2BF74003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58351-8419-412E-AF47-FCE11C6276A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E8021-5DA3-405D-AC1E-2780E9EE82B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3340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3340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0322E-4EE6-40C5-882A-E008AF0965D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170F3-5FD3-4229-943A-ECE1EC6F14D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8EB4-F0A1-4B9D-8717-97824EAA27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51B60-77A2-44F6-B1A0-E2A391DC601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68BB0-7549-46ED-A758-379B0623E14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65E68-8D04-455B-AAEA-B99FED88933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33031-D14F-496A-B30B-21D6C96CA60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1CC6D-4295-4805-9167-E9C3D47F6D0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26A98-0F55-4A0F-8030-C6364B7831D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b-NO" dirty="0"/>
          </a:p>
        </p:txBody>
      </p:sp>
      <p:pic>
        <p:nvPicPr>
          <p:cNvPr id="1033" name="Picture 9" descr="LDO_PPT_02"/>
          <p:cNvPicPr>
            <a:picLocks noChangeAspect="1" noChangeArrowheads="1"/>
          </p:cNvPicPr>
          <p:nvPr/>
        </p:nvPicPr>
        <p:blipFill>
          <a:blip r:embed="rId14" cstate="print"/>
          <a:srcRect l="1357" t="357" r="7742"/>
          <a:stretch>
            <a:fillRect/>
          </a:stretch>
        </p:blipFill>
        <p:spPr bwMode="auto">
          <a:xfrm>
            <a:off x="6516216" y="0"/>
            <a:ext cx="2627784" cy="17684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tekststiler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malen</a:t>
            </a:r>
            <a:endParaRPr lang="en-US" dirty="0" smtClean="0"/>
          </a:p>
          <a:p>
            <a:pPr lvl="1"/>
            <a:r>
              <a:rPr lang="en-US" dirty="0" smtClean="0"/>
              <a:t>Andre </a:t>
            </a:r>
            <a:r>
              <a:rPr lang="en-US" dirty="0" err="1" smtClean="0"/>
              <a:t>nivå</a:t>
            </a:r>
            <a:endParaRPr lang="en-US" dirty="0" smtClean="0"/>
          </a:p>
          <a:p>
            <a:pPr lvl="2"/>
            <a:r>
              <a:rPr lang="en-US" dirty="0" err="1" smtClean="0"/>
              <a:t>Tredje</a:t>
            </a:r>
            <a:r>
              <a:rPr lang="en-US" dirty="0" smtClean="0"/>
              <a:t> </a:t>
            </a:r>
            <a:r>
              <a:rPr lang="en-US" dirty="0" err="1" smtClean="0"/>
              <a:t>nivå</a:t>
            </a:r>
            <a:endParaRPr lang="en-US" dirty="0" smtClean="0"/>
          </a:p>
          <a:p>
            <a:pPr lvl="3"/>
            <a:r>
              <a:rPr lang="en-US" dirty="0" err="1" smtClean="0"/>
              <a:t>Fjerde</a:t>
            </a:r>
            <a:r>
              <a:rPr lang="en-US" dirty="0" smtClean="0"/>
              <a:t> </a:t>
            </a:r>
            <a:r>
              <a:rPr lang="en-US" dirty="0" err="1" smtClean="0"/>
              <a:t>nivå</a:t>
            </a:r>
            <a:endParaRPr lang="en-US" dirty="0" smtClean="0"/>
          </a:p>
          <a:p>
            <a:pPr lvl="4"/>
            <a:r>
              <a:rPr lang="en-US" dirty="0" err="1" smtClean="0"/>
              <a:t>Femte</a:t>
            </a:r>
            <a:r>
              <a:rPr lang="en-US" dirty="0" smtClean="0"/>
              <a:t> </a:t>
            </a:r>
            <a:r>
              <a:rPr lang="en-US" dirty="0" err="1" smtClean="0"/>
              <a:t>nivå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25B8EB4-F0A1-4B9D-8717-97824EAA272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ヒラギノ角ゴ Pro W3" pitchFamily="9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ヒラギノ角ゴ Pro W3" pitchFamily="9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ヒラギノ角ゴ Pro W3" pitchFamily="9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ヒラギノ角ゴ Pro W3" pitchFamily="9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ヒラギノ角ゴ Pro W3" pitchFamily="9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ヒラギノ角ゴ Pro W3" pitchFamily="9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ヒラギノ角ゴ Pro W3" pitchFamily="9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ヒラギノ角ゴ Pro W3" pitchFamily="9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9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96" charset="0"/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sz="28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96" charset="0"/>
        <a:buChar char="•"/>
        <a:defRPr sz="28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96" charset="0"/>
        <a:buChar char="•"/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96" charset="0"/>
        <a:buChar char="•"/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96" charset="0"/>
        <a:buChar char="•"/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96" charset="0"/>
        <a:buChar char="•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72400" cy="1008112"/>
          </a:xfrm>
        </p:spPr>
        <p:txBody>
          <a:bodyPr/>
          <a:lstStyle/>
          <a:p>
            <a:r>
              <a:rPr lang="en-US" sz="3600" dirty="0"/>
              <a:t>The Norwegian paradox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755232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r>
              <a:rPr lang="en-US" dirty="0" smtClean="0"/>
              <a:t>Today everything </a:t>
            </a:r>
            <a:r>
              <a:rPr lang="en-US" dirty="0"/>
              <a:t>is set for gender equality regarding work-life </a:t>
            </a:r>
            <a:r>
              <a:rPr lang="en-US" dirty="0" smtClean="0"/>
              <a:t>balance in Norway</a:t>
            </a:r>
          </a:p>
          <a:p>
            <a:endParaRPr lang="en-US" dirty="0" smtClean="0"/>
          </a:p>
          <a:p>
            <a:r>
              <a:rPr lang="en-US" dirty="0" smtClean="0"/>
              <a:t>Still we have great differences between men and women regarding time use, equal pay and sector segregation in the </a:t>
            </a:r>
            <a:r>
              <a:rPr lang="en-US" dirty="0" err="1" smtClean="0"/>
              <a:t>labour</a:t>
            </a:r>
            <a:r>
              <a:rPr lang="en-US" dirty="0" smtClean="0"/>
              <a:t> marked.</a:t>
            </a:r>
          </a:p>
          <a:p>
            <a:pPr lvl="1"/>
            <a:endParaRPr lang="en-US" sz="32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96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88913"/>
            <a:ext cx="7921625" cy="6281737"/>
          </a:xfrm>
          <a:noFill/>
        </p:spPr>
      </p:pic>
    </p:spTree>
    <p:extLst>
      <p:ext uri="{BB962C8B-B14F-4D97-AF65-F5344CB8AC3E}">
        <p14:creationId xmlns:p14="http://schemas.microsoft.com/office/powerpoint/2010/main" val="198891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</a:t>
            </a:r>
            <a:r>
              <a:rPr lang="en-US" dirty="0" smtClean="0"/>
              <a:t>ousewives become </a:t>
            </a:r>
            <a:r>
              <a:rPr lang="en-US" dirty="0"/>
              <a:t>part time </a:t>
            </a:r>
            <a:r>
              <a:rPr lang="en-US" dirty="0" smtClean="0"/>
              <a:t>workers</a:t>
            </a:r>
            <a:endParaRPr lang="en-US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39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ssholder for bunntekst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–"/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–"/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nb-NO" sz="1600" smtClean="0">
                <a:solidFill>
                  <a:schemeClr val="bg1"/>
                </a:solidFill>
              </a:rPr>
              <a:t>Likestillings- og diskrimineringsombudet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2000"/>
            <a:ext cx="8062912" cy="838200"/>
          </a:xfrm>
        </p:spPr>
        <p:txBody>
          <a:bodyPr/>
          <a:lstStyle/>
          <a:p>
            <a:pPr eaLnBrk="1" hangingPunct="1"/>
            <a:r>
              <a:rPr lang="nb-NO" altLang="nb-NO" sz="2400" b="1" dirty="0" smtClean="0">
                <a:solidFill>
                  <a:schemeClr val="tx1"/>
                </a:solidFill>
              </a:rPr>
              <a:t>Yrkesaktivitet og arbeidstid blant kvinner og menn </a:t>
            </a:r>
            <a:br>
              <a:rPr lang="nb-NO" altLang="nb-NO" sz="2400" b="1" dirty="0" smtClean="0">
                <a:solidFill>
                  <a:schemeClr val="tx1"/>
                </a:solidFill>
              </a:rPr>
            </a:br>
            <a:r>
              <a:rPr lang="nb-NO" altLang="nb-NO" sz="2400" b="1" dirty="0" smtClean="0">
                <a:solidFill>
                  <a:schemeClr val="tx1"/>
                </a:solidFill>
              </a:rPr>
              <a:t>25-54 år</a:t>
            </a:r>
            <a:endParaRPr lang="ru-RU" altLang="nb-NO" sz="2400" dirty="0" smtClean="0">
              <a:solidFill>
                <a:schemeClr val="tx1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b-NO" altLang="nb-NO" dirty="0" smtClean="0"/>
          </a:p>
        </p:txBody>
      </p:sp>
      <p:pic>
        <p:nvPicPr>
          <p:cNvPr id="819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25" y="1844675"/>
            <a:ext cx="9109075" cy="4433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8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helping father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33670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53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72400" cy="647799"/>
          </a:xfrm>
        </p:spPr>
        <p:txBody>
          <a:bodyPr/>
          <a:lstStyle/>
          <a:p>
            <a:r>
              <a:rPr lang="en-US" altLang="nb-NO" sz="2800" dirty="0" smtClean="0"/>
              <a:t>Fathers share of parental leave days</a:t>
            </a:r>
            <a:r>
              <a:rPr lang="nb-NO" altLang="nb-NO" sz="2800" dirty="0" smtClean="0"/>
              <a:t/>
            </a:r>
            <a:br>
              <a:rPr lang="nb-NO" altLang="nb-NO" sz="2800" dirty="0" smtClean="0"/>
            </a:br>
            <a:endParaRPr lang="nb-NO" altLang="nb-NO" sz="2800" dirty="0" smtClean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56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72400" cy="1080120"/>
          </a:xfrm>
        </p:spPr>
        <p:txBody>
          <a:bodyPr/>
          <a:lstStyle/>
          <a:p>
            <a:r>
              <a:rPr lang="en-US" altLang="nb-NO" dirty="0" smtClean="0"/>
              <a:t>Time spent on paid work and house work/care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" t="15446" r="35777" b="37764"/>
          <a:stretch>
            <a:fillRect/>
          </a:stretch>
        </p:blipFill>
        <p:spPr bwMode="auto">
          <a:xfrm>
            <a:off x="822464" y="1484784"/>
            <a:ext cx="6984776" cy="487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71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paradox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accent2"/>
              </a:buClr>
              <a:buFont typeface="Times" pitchFamily="96" charset="0"/>
              <a:buChar char="•"/>
            </a:pPr>
            <a:r>
              <a:rPr lang="en-US" dirty="0"/>
              <a:t>Gender equality politics makes it possible for women to combine work and family,</a:t>
            </a:r>
          </a:p>
          <a:p>
            <a:pPr marL="342900" lvl="1" indent="-342900">
              <a:buClr>
                <a:schemeClr val="accent2"/>
              </a:buClr>
              <a:buFont typeface="Times" pitchFamily="96" charset="0"/>
              <a:buChar char="•"/>
            </a:pPr>
            <a:r>
              <a:rPr lang="en-US" dirty="0"/>
              <a:t>BUT it also cement the gender stereotypes because fathers use them </a:t>
            </a:r>
            <a:r>
              <a:rPr lang="en-US" dirty="0" smtClean="0"/>
              <a:t>less or do not use them at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can we explain the paradox?</a:t>
            </a:r>
            <a:endParaRPr lang="en-US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Working mothers make most use of the welfare </a:t>
            </a:r>
            <a:r>
              <a:rPr lang="en-US" sz="2800" dirty="0" smtClean="0"/>
              <a:t>benefits</a:t>
            </a:r>
          </a:p>
          <a:p>
            <a:r>
              <a:rPr lang="en-US" sz="2800" dirty="0" smtClean="0"/>
              <a:t>This makes </a:t>
            </a:r>
            <a:r>
              <a:rPr lang="en-US" sz="2800" dirty="0"/>
              <a:t>working mothers less attractive in the labor </a:t>
            </a:r>
            <a:r>
              <a:rPr lang="en-US" sz="2800" dirty="0" smtClean="0"/>
              <a:t>market</a:t>
            </a:r>
          </a:p>
          <a:p>
            <a:pPr marL="342900" lvl="1" indent="-342900">
              <a:buClr>
                <a:schemeClr val="accent2"/>
              </a:buClr>
              <a:buFont typeface="Times" pitchFamily="96" charset="0"/>
              <a:buChar char="•"/>
            </a:pPr>
            <a:r>
              <a:rPr lang="en-US" dirty="0" smtClean="0"/>
              <a:t>This is an </a:t>
            </a:r>
            <a:r>
              <a:rPr lang="en-US" dirty="0"/>
              <a:t>important </a:t>
            </a:r>
            <a:r>
              <a:rPr lang="en-US" dirty="0" smtClean="0"/>
              <a:t>mechanism for discrimination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521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 whit the paradox?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What is the prevalence of pregnancy related discrimination in the Norway 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Without having the possibility to combine paid work and caring for children, there can be no equality between men and women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We need that men use family friendly arrangement in the same that women do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We need employers to respect the act and se the benefits in having a non discriminatory policy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896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838200"/>
          </a:xfrm>
        </p:spPr>
        <p:txBody>
          <a:bodyPr/>
          <a:lstStyle/>
          <a:p>
            <a:r>
              <a:rPr lang="en-US" sz="2800" dirty="0" smtClean="0"/>
              <a:t>A </a:t>
            </a:r>
            <a:r>
              <a:rPr lang="en-US" sz="2800" dirty="0"/>
              <a:t>campaign against pregnancy related discrimination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28750" r="31127" b="11875"/>
          <a:stretch/>
        </p:blipFill>
        <p:spPr bwMode="auto">
          <a:xfrm>
            <a:off x="761945" y="1714500"/>
            <a:ext cx="762011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99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 political will to facilitate the work-life balance </a:t>
            </a:r>
            <a:r>
              <a:rPr lang="en-US" dirty="0"/>
              <a:t/>
            </a:r>
            <a:br>
              <a:rPr lang="en-US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-180528" y="1556792"/>
            <a:ext cx="10044608" cy="4419600"/>
          </a:xfrm>
        </p:spPr>
        <p:txBody>
          <a:bodyPr/>
          <a:lstStyle/>
          <a:p>
            <a:pPr lvl="2"/>
            <a:r>
              <a:rPr lang="en-US" sz="2400" dirty="0"/>
              <a:t>High labor force participation among </a:t>
            </a:r>
            <a:r>
              <a:rPr lang="en-US" sz="2400" dirty="0" smtClean="0"/>
              <a:t>women</a:t>
            </a:r>
          </a:p>
          <a:p>
            <a:pPr lvl="2"/>
            <a:r>
              <a:rPr lang="en-US" sz="2400" dirty="0" smtClean="0"/>
              <a:t>Family </a:t>
            </a:r>
            <a:r>
              <a:rPr lang="en-US" sz="2400" dirty="0"/>
              <a:t>politics in working life (part time, breaks for breastfeeding, parental leave, leave due to sick children)</a:t>
            </a:r>
          </a:p>
          <a:p>
            <a:pPr lvl="2"/>
            <a:r>
              <a:rPr lang="en-US" sz="2400" dirty="0"/>
              <a:t>High proportion of women in higher education</a:t>
            </a:r>
          </a:p>
          <a:p>
            <a:pPr lvl="2"/>
            <a:r>
              <a:rPr lang="en-US" sz="2400" dirty="0"/>
              <a:t>Available day care</a:t>
            </a:r>
          </a:p>
          <a:p>
            <a:pPr lvl="2"/>
            <a:r>
              <a:rPr lang="en-US" sz="2400" dirty="0"/>
              <a:t>From bread winning fathers to participating fathers</a:t>
            </a:r>
          </a:p>
          <a:p>
            <a:pPr lvl="2"/>
            <a:r>
              <a:rPr lang="en-US" sz="2400" dirty="0"/>
              <a:t>Strengthening of The Gender Equality </a:t>
            </a:r>
            <a:r>
              <a:rPr lang="en-US" sz="2400" dirty="0" smtClean="0"/>
              <a:t>Act</a:t>
            </a:r>
          </a:p>
          <a:p>
            <a:pPr lvl="2"/>
            <a:r>
              <a:rPr lang="en-US" sz="2400" dirty="0" smtClean="0"/>
              <a:t>High </a:t>
            </a:r>
            <a:r>
              <a:rPr lang="en-US" sz="2400" dirty="0"/>
              <a:t>proportion of women in higher education</a:t>
            </a:r>
          </a:p>
          <a:p>
            <a:pPr lvl="2"/>
            <a:endParaRPr lang="en-US" sz="1600" dirty="0" smtClean="0"/>
          </a:p>
          <a:p>
            <a:pPr lvl="2"/>
            <a:endParaRPr lang="en-US" sz="1600" dirty="0"/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pPr lvl="2"/>
            <a:endParaRPr lang="en-US" sz="1600" dirty="0"/>
          </a:p>
          <a:p>
            <a:pPr lvl="2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460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486600" cy="838200"/>
          </a:xfrm>
        </p:spPr>
        <p:txBody>
          <a:bodyPr/>
          <a:lstStyle/>
          <a:p>
            <a:pPr algn="ctr"/>
            <a:r>
              <a:rPr lang="en-US" dirty="0"/>
              <a:t>Campaign strategy</a:t>
            </a:r>
            <a:endParaRPr lang="nb-NO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0" t="21034" r="8604" b="19088"/>
          <a:stretch/>
        </p:blipFill>
        <p:spPr bwMode="auto">
          <a:xfrm>
            <a:off x="752186" y="1696102"/>
            <a:ext cx="7639627" cy="438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6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groups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Jobseekers and employees</a:t>
            </a:r>
          </a:p>
          <a:p>
            <a:pPr lvl="1"/>
            <a:r>
              <a:rPr lang="en-US" dirty="0" smtClean="0"/>
              <a:t>Expectant parents</a:t>
            </a:r>
          </a:p>
          <a:p>
            <a:pPr lvl="1"/>
            <a:r>
              <a:rPr lang="en-US" dirty="0" smtClean="0"/>
              <a:t>Parents on leave</a:t>
            </a:r>
          </a:p>
          <a:p>
            <a:pPr lvl="1"/>
            <a:r>
              <a:rPr lang="en-US" dirty="0" smtClean="0"/>
              <a:t>Young people</a:t>
            </a:r>
          </a:p>
          <a:p>
            <a:r>
              <a:rPr lang="en-US" dirty="0" smtClean="0"/>
              <a:t>Employers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social partners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Norway the social partners hold an influential position</a:t>
            </a:r>
          </a:p>
          <a:p>
            <a:r>
              <a:rPr lang="en-US" dirty="0" smtClean="0"/>
              <a:t>There can be no change in the working life without contribution from the social partners</a:t>
            </a:r>
          </a:p>
          <a:p>
            <a:r>
              <a:rPr lang="en-US" dirty="0" smtClean="0"/>
              <a:t> Cooperation with the social 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3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elements</a:t>
            </a:r>
            <a:endParaRPr lang="en-US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470640"/>
              </p:ext>
            </p:extLst>
          </p:nvPr>
        </p:nvGraphicFramePr>
        <p:xfrm>
          <a:off x="685800" y="1676400"/>
          <a:ext cx="7772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06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campaign about rights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611216"/>
          </a:xfrm>
        </p:spPr>
        <p:txBody>
          <a:bodyPr/>
          <a:lstStyle/>
          <a:p>
            <a:r>
              <a:rPr lang="en-US" sz="2800" dirty="0" smtClean="0"/>
              <a:t>Campaign webpage</a:t>
            </a:r>
          </a:p>
          <a:p>
            <a:r>
              <a:rPr lang="en-US" sz="2800" dirty="0" smtClean="0"/>
              <a:t>Facebook page</a:t>
            </a:r>
          </a:p>
          <a:p>
            <a:r>
              <a:rPr lang="en-US" sz="2800" dirty="0" smtClean="0"/>
              <a:t>Ads</a:t>
            </a:r>
          </a:p>
          <a:p>
            <a:r>
              <a:rPr lang="en-US" sz="2800" dirty="0" smtClean="0"/>
              <a:t>Quiz</a:t>
            </a:r>
          </a:p>
          <a:p>
            <a:r>
              <a:rPr lang="en-US" sz="2800" dirty="0" smtClean="0"/>
              <a:t>Cartoons</a:t>
            </a:r>
          </a:p>
          <a:p>
            <a:r>
              <a:rPr lang="en-US" sz="2800" dirty="0" smtClean="0"/>
              <a:t>Infographics</a:t>
            </a:r>
          </a:p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06007"/>
            <a:ext cx="9144000" cy="21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9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Campaign Elements</a:t>
            </a:r>
            <a:endParaRPr lang="en-US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101852" cy="762099"/>
          </a:xfrm>
        </p:spPr>
        <p:txBody>
          <a:bodyPr/>
          <a:lstStyle/>
          <a:p>
            <a:pPr algn="ctr"/>
            <a:r>
              <a:rPr lang="en-US" dirty="0" smtClean="0"/>
              <a:t>Infographics</a:t>
            </a:r>
            <a:endParaRPr lang="en-US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Cartoon</a:t>
            </a:r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40" y="2174875"/>
            <a:ext cx="3936707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3003471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5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Digital </a:t>
            </a:r>
            <a:r>
              <a:rPr lang="nb-NO" dirty="0" err="1" smtClean="0"/>
              <a:t>Campaign</a:t>
            </a:r>
            <a:r>
              <a:rPr lang="nb-NO" dirty="0" smtClean="0"/>
              <a:t> Elements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 smtClean="0"/>
              <a:t>Advertisement</a:t>
            </a:r>
            <a:endParaRPr lang="en-US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Facebook</a:t>
            </a:r>
            <a:endParaRPr lang="en-US" dirty="0"/>
          </a:p>
        </p:txBody>
      </p:sp>
      <p:pic>
        <p:nvPicPr>
          <p:cNvPr id="7" name="Picture 7" descr="Screen Shot 2015-05-04 at 12.36.07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184040"/>
            <a:ext cx="4041775" cy="3932957"/>
          </a:xfrm>
          <a:prstGeom prst="rect">
            <a:avLst/>
          </a:prstGeom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2221823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62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from the </a:t>
            </a:r>
            <a:r>
              <a:rPr lang="en-US" dirty="0" smtClean="0"/>
              <a:t>digital campaign 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721316"/>
              </p:ext>
            </p:extLst>
          </p:nvPr>
        </p:nvGraphicFramePr>
        <p:xfrm>
          <a:off x="827582" y="2132856"/>
          <a:ext cx="6984777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259"/>
                <a:gridCol w="2328259"/>
                <a:gridCol w="2328259"/>
              </a:tblGrid>
              <a:tr h="1574367">
                <a:tc>
                  <a:txBody>
                    <a:bodyPr/>
                    <a:lstStyle/>
                    <a:p>
                      <a:pPr algn="ctr"/>
                      <a:r>
                        <a:rPr lang="nb-NO" sz="2800" dirty="0" smtClean="0"/>
                        <a:t>New likes</a:t>
                      </a:r>
                      <a:endParaRPr lang="nb-NO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 smtClean="0"/>
                        <a:t>Visits to</a:t>
                      </a:r>
                      <a:r>
                        <a:rPr lang="en-US" sz="2800" baseline="0" noProof="0" dirty="0" smtClean="0"/>
                        <a:t> LDO.no</a:t>
                      </a:r>
                      <a:endParaRPr lang="en-US" sz="2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smtClean="0"/>
                        <a:t>Ads</a:t>
                      </a:r>
                      <a:r>
                        <a:rPr lang="en-US" sz="2800" baseline="0" noProof="0" smtClean="0"/>
                        <a:t> </a:t>
                      </a:r>
                      <a:r>
                        <a:rPr lang="en-US" sz="2800" baseline="0" noProof="0" dirty="0" smtClean="0"/>
                        <a:t>shown to</a:t>
                      </a:r>
                      <a:endParaRPr lang="en-US" sz="2800" noProof="0" dirty="0"/>
                    </a:p>
                  </a:txBody>
                  <a:tcPr anchor="ctr"/>
                </a:tc>
              </a:tr>
              <a:tr h="1738001">
                <a:tc>
                  <a:txBody>
                    <a:bodyPr/>
                    <a:lstStyle/>
                    <a:p>
                      <a:pPr algn="ctr"/>
                      <a:r>
                        <a:rPr lang="nb-NO" sz="36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656</a:t>
                      </a:r>
                      <a:endParaRPr lang="nb-NO" sz="36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3600" b="1" dirty="0" smtClean="0">
                          <a:solidFill>
                            <a:schemeClr val="accent1"/>
                          </a:solidFill>
                        </a:rPr>
                        <a:t>46 529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3600" b="1" smtClean="0">
                          <a:solidFill>
                            <a:schemeClr val="accent1"/>
                          </a:solidFill>
                        </a:rPr>
                        <a:t>636 691</a:t>
                      </a:r>
                      <a:endParaRPr lang="nb-NO" sz="3600" b="1" dirty="0" smtClean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44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72400" cy="576064"/>
          </a:xfrm>
        </p:spPr>
        <p:txBody>
          <a:bodyPr/>
          <a:lstStyle/>
          <a:p>
            <a:r>
              <a:rPr lang="en-US" dirty="0" smtClean="0"/>
              <a:t>Guide for employers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38" y="1124744"/>
            <a:ext cx="760422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71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 for employers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Interview</a:t>
            </a:r>
            <a:r>
              <a:rPr lang="en-US" sz="3200" dirty="0"/>
              <a:t> </a:t>
            </a:r>
            <a:r>
              <a:rPr lang="en-US" dirty="0"/>
              <a:t>with employers who don’t </a:t>
            </a:r>
            <a:r>
              <a:rPr lang="en-US" dirty="0" smtClean="0"/>
              <a:t>see </a:t>
            </a:r>
            <a:r>
              <a:rPr lang="en-US" dirty="0"/>
              <a:t>pregnancy </a:t>
            </a:r>
            <a:r>
              <a:rPr lang="en-US" dirty="0" smtClean="0"/>
              <a:t>and parental leave as a problem</a:t>
            </a:r>
            <a:endParaRPr lang="nb-NO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" y="2240756"/>
            <a:ext cx="36099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0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spite of all this - </a:t>
            </a:r>
            <a:r>
              <a:rPr lang="en-US" dirty="0" smtClean="0"/>
              <a:t>the </a:t>
            </a:r>
            <a:r>
              <a:rPr lang="en-US" dirty="0" err="1"/>
              <a:t>Ombud's</a:t>
            </a:r>
            <a:r>
              <a:rPr lang="en-US" dirty="0"/>
              <a:t> </a:t>
            </a:r>
            <a:r>
              <a:rPr lang="en-US" dirty="0" smtClean="0"/>
              <a:t>office receives many complaints  </a:t>
            </a:r>
            <a:r>
              <a:rPr lang="en-US" dirty="0"/>
              <a:t>about </a:t>
            </a:r>
            <a:r>
              <a:rPr lang="en-US" dirty="0" smtClean="0"/>
              <a:t>for examples pregnancy </a:t>
            </a:r>
            <a:r>
              <a:rPr lang="en-US" dirty="0"/>
              <a:t>related discrimination in working life</a:t>
            </a:r>
          </a:p>
        </p:txBody>
      </p:sp>
    </p:spTree>
    <p:extLst>
      <p:ext uri="{BB962C8B-B14F-4D97-AF65-F5344CB8AC3E}">
        <p14:creationId xmlns:p14="http://schemas.microsoft.com/office/powerpoint/2010/main" val="114625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 for employers</a:t>
            </a:r>
            <a:endParaRPr lang="en-US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/>
          <a:lstStyle/>
          <a:p>
            <a:pPr algn="ctr"/>
            <a:r>
              <a:rPr lang="en-US" dirty="0"/>
              <a:t>Don’t make these mistakes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Gender Equality Act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" y="2274094"/>
            <a:ext cx="36290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6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 for employers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Test your business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Check list: How does your </a:t>
            </a:r>
            <a:r>
              <a:rPr lang="en-US" smtClean="0"/>
              <a:t>business score?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" y="2283619"/>
            <a:ext cx="35718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9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772400" cy="838200"/>
          </a:xfrm>
        </p:spPr>
        <p:txBody>
          <a:bodyPr/>
          <a:lstStyle/>
          <a:p>
            <a:r>
              <a:rPr lang="en-US" dirty="0" smtClean="0"/>
              <a:t>Checklist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3"/>
            <a:ext cx="770485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8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772400" cy="1080120"/>
          </a:xfrm>
        </p:spPr>
        <p:txBody>
          <a:bodyPr/>
          <a:lstStyle/>
          <a:p>
            <a:r>
              <a:rPr lang="en-US" sz="3000" dirty="0"/>
              <a:t>Survey on discrimination on the basis of pregnancy and parental leave</a:t>
            </a:r>
            <a:endParaRPr lang="nb-NO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674362" cy="482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4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facts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2000 respondents</a:t>
            </a:r>
          </a:p>
          <a:p>
            <a:pPr lvl="1"/>
            <a:r>
              <a:rPr lang="nb-NO" dirty="0" smtClean="0"/>
              <a:t>56 % </a:t>
            </a:r>
            <a:r>
              <a:rPr lang="en-US" dirty="0" smtClean="0"/>
              <a:t>women</a:t>
            </a:r>
          </a:p>
          <a:p>
            <a:pPr lvl="1"/>
            <a:r>
              <a:rPr lang="nb-NO" dirty="0" smtClean="0"/>
              <a:t>44 % men</a:t>
            </a:r>
          </a:p>
          <a:p>
            <a:r>
              <a:rPr lang="en-US" dirty="0" smtClean="0"/>
              <a:t>Women and men who had become child/children during the period 2008-2014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25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questions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on the basis of the provisions in the Norwegian equality Act:</a:t>
            </a:r>
          </a:p>
          <a:p>
            <a:pPr lvl="1"/>
            <a:r>
              <a:rPr lang="en-US" dirty="0" smtClean="0"/>
              <a:t>Experiences in relation to applying for jobs, at work when expecting a child, during and after parental leave.</a:t>
            </a:r>
          </a:p>
          <a:p>
            <a:r>
              <a:rPr lang="en-US" dirty="0" smtClean="0"/>
              <a:t>Negative experiences, not necessarily illegal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3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from the questionnaire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Have </a:t>
            </a:r>
            <a:r>
              <a:rPr lang="en-US" sz="2400" dirty="0"/>
              <a:t>you ever been asked if you were planning to have a child or if you were expecting a child/pregnant in connection with </a:t>
            </a:r>
            <a:r>
              <a:rPr lang="en-US" sz="2400" dirty="0" smtClean="0"/>
              <a:t>interviews/processes </a:t>
            </a:r>
            <a:r>
              <a:rPr lang="en-US" sz="2400" dirty="0"/>
              <a:t>of seeking employment?</a:t>
            </a:r>
            <a:endParaRPr lang="en-US" sz="2400" dirty="0" smtClean="0"/>
          </a:p>
          <a:p>
            <a:r>
              <a:rPr lang="en-US" sz="2400" dirty="0" smtClean="0"/>
              <a:t>Have </a:t>
            </a:r>
            <a:r>
              <a:rPr lang="en-US" sz="2400" dirty="0"/>
              <a:t>you been denied an extension of a substitution position or other temporary position because you were on leave in connection with </a:t>
            </a:r>
            <a:r>
              <a:rPr lang="en-US" sz="2400" dirty="0" smtClean="0"/>
              <a:t>childbirth?</a:t>
            </a:r>
          </a:p>
          <a:p>
            <a:r>
              <a:rPr lang="en-US" sz="2400" dirty="0" smtClean="0"/>
              <a:t>Have </a:t>
            </a:r>
            <a:r>
              <a:rPr lang="en-US" sz="2400" dirty="0"/>
              <a:t>you been demoted, for example deprived of responsibility or title, after returning from leave in connection with childbirth (in the period 2008-2014)?</a:t>
            </a:r>
            <a:endParaRPr lang="nb-NO" sz="24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690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findings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survey shows that workers  experience discrimination:</a:t>
            </a:r>
          </a:p>
          <a:p>
            <a:pPr lvl="1"/>
            <a:r>
              <a:rPr lang="en-US" dirty="0" smtClean="0"/>
              <a:t>Throughout the working life</a:t>
            </a:r>
          </a:p>
          <a:p>
            <a:pPr lvl="1"/>
            <a:r>
              <a:rPr lang="en-US" dirty="0" smtClean="0"/>
              <a:t>In both public and private sector</a:t>
            </a:r>
          </a:p>
          <a:p>
            <a:pPr lvl="1"/>
            <a:r>
              <a:rPr lang="en-US" dirty="0" smtClean="0"/>
              <a:t>In every branch</a:t>
            </a:r>
          </a:p>
          <a:p>
            <a:pPr lvl="1"/>
            <a:r>
              <a:rPr lang="en-US" dirty="0" smtClean="0"/>
              <a:t>In all parts of the employment relationship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8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745526"/>
              </p:ext>
            </p:extLst>
          </p:nvPr>
        </p:nvGraphicFramePr>
        <p:xfrm>
          <a:off x="107504" y="116632"/>
          <a:ext cx="8852520" cy="5979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75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negative experiences</a:t>
            </a:r>
            <a:br>
              <a:rPr lang="en-US" dirty="0"/>
            </a:br>
            <a:endParaRPr lang="nb-NO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235922"/>
              </p:ext>
            </p:extLst>
          </p:nvPr>
        </p:nvGraphicFramePr>
        <p:xfrm>
          <a:off x="685800" y="1676400"/>
          <a:ext cx="7772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85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7772400" cy="936104"/>
          </a:xfrm>
        </p:spPr>
        <p:txBody>
          <a:bodyPr/>
          <a:lstStyle/>
          <a:p>
            <a:r>
              <a:rPr lang="en-US" dirty="0" smtClean="0"/>
              <a:t>Some historic explanations of the paradox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980728"/>
            <a:ext cx="8206680" cy="5400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600" dirty="0"/>
          </a:p>
          <a:p>
            <a:pPr lvl="1"/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9415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for action</a:t>
            </a: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38" y="16288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Illustration: www.neitileu.no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772400" cy="864096"/>
          </a:xfrm>
        </p:spPr>
        <p:txBody>
          <a:bodyPr/>
          <a:lstStyle/>
          <a:p>
            <a:r>
              <a:rPr lang="en-US" dirty="0"/>
              <a:t>Recommendations for action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340768"/>
            <a:ext cx="7772400" cy="46329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Further strengthening of the legislation: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Sanctions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Individual accommodation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Positive duties/prevention of discrimination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Compulsory equality training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Binding cooperation between the social partners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offer of equality training must be expanded and adapted to the workplace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Access to information about rights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99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 a) </a:t>
            </a:r>
            <a:r>
              <a:rPr lang="en-US" dirty="0" smtClean="0"/>
              <a:t>Sanctions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Violation of the equality- and anti-discrimination legislation, must have consequences</a:t>
            </a:r>
          </a:p>
          <a:p>
            <a:r>
              <a:rPr lang="en-US" dirty="0" smtClean="0"/>
              <a:t>The Equality </a:t>
            </a:r>
            <a:r>
              <a:rPr lang="en-US" dirty="0"/>
              <a:t>and Anti-discrimination Tribunal </a:t>
            </a:r>
            <a:r>
              <a:rPr lang="en-US" dirty="0" smtClean="0"/>
              <a:t>must have the competence to impose redress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7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nb-NO" dirty="0" smtClean="0"/>
              <a:t>1 b) </a:t>
            </a:r>
            <a:r>
              <a:rPr lang="en-US" dirty="0"/>
              <a:t>Individual accommodation</a:t>
            </a:r>
            <a:r>
              <a:rPr lang="en-US" sz="2400" dirty="0"/>
              <a:t/>
            </a:r>
            <a:br>
              <a:rPr lang="en-US" sz="2400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must be a clear obligation to provide individual accommodation </a:t>
            </a:r>
            <a:r>
              <a:rPr lang="nb-NO" dirty="0" smtClean="0"/>
              <a:t>to pregnant </a:t>
            </a:r>
            <a:r>
              <a:rPr lang="en-US" dirty="0" smtClean="0"/>
              <a:t>workers</a:t>
            </a:r>
          </a:p>
          <a:p>
            <a:r>
              <a:rPr lang="en-US" dirty="0"/>
              <a:t>A</a:t>
            </a:r>
            <a:r>
              <a:rPr lang="en-US" dirty="0" smtClean="0"/>
              <a:t> specific provision must be introduced/imposed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5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 c) </a:t>
            </a:r>
            <a:r>
              <a:rPr lang="en-US" dirty="0" smtClean="0"/>
              <a:t>Positive duties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628800"/>
            <a:ext cx="7772400" cy="4419600"/>
          </a:xfrm>
        </p:spPr>
        <p:txBody>
          <a:bodyPr/>
          <a:lstStyle/>
          <a:p>
            <a:r>
              <a:rPr lang="en-US" dirty="0" smtClean="0"/>
              <a:t>Legal prohibition is not sufficient to avoid discrimination</a:t>
            </a:r>
          </a:p>
          <a:p>
            <a:r>
              <a:rPr lang="en-US" dirty="0" smtClean="0"/>
              <a:t>Employers must have a legal obligation to prevent discrimination in the workplace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084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 d) </a:t>
            </a:r>
            <a:r>
              <a:rPr lang="en-US" dirty="0" smtClean="0"/>
              <a:t>Compulsory equality training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must be a legal obligation regarding equality training for employers and company representatives </a:t>
            </a:r>
          </a:p>
          <a:p>
            <a:r>
              <a:rPr lang="en-US" dirty="0" smtClean="0"/>
              <a:t>Training in how to promote equality and combat discrimination in the workplace</a:t>
            </a:r>
          </a:p>
          <a:p>
            <a:r>
              <a:rPr lang="en-US" dirty="0" smtClean="0"/>
              <a:t>Today the training is optional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68952" cy="1008112"/>
          </a:xfrm>
        </p:spPr>
        <p:txBody>
          <a:bodyPr/>
          <a:lstStyle/>
          <a:p>
            <a:r>
              <a:rPr lang="en-US" dirty="0" smtClean="0"/>
              <a:t>2. Binding </a:t>
            </a:r>
            <a:r>
              <a:rPr lang="en-US" dirty="0"/>
              <a:t>cooperation </a:t>
            </a:r>
            <a:r>
              <a:rPr lang="en-US" dirty="0" smtClean="0"/>
              <a:t>in the tripartite cooperation</a:t>
            </a:r>
            <a:r>
              <a:rPr lang="en-US" dirty="0"/>
              <a:t/>
            </a:r>
            <a:br>
              <a:rPr lang="en-US" dirty="0"/>
            </a:b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251176"/>
          </a:xfrm>
        </p:spPr>
        <p:txBody>
          <a:bodyPr/>
          <a:lstStyle/>
          <a:p>
            <a:r>
              <a:rPr lang="en-US" dirty="0" smtClean="0"/>
              <a:t>No changes in the labor market without involving the social partners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99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3. </a:t>
            </a:r>
            <a:r>
              <a:rPr lang="en-US" dirty="0" smtClean="0"/>
              <a:t>The offer of equality training must be expanded 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2132856"/>
            <a:ext cx="7772400" cy="3816424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 every region</a:t>
            </a:r>
          </a:p>
          <a:p>
            <a:r>
              <a:rPr lang="en-US" dirty="0" smtClean="0"/>
              <a:t>Sector wise adaption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4</a:t>
            </a:r>
            <a:r>
              <a:rPr lang="en-US" dirty="0" smtClean="0"/>
              <a:t>. Access to information about rights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Pregnant women and fathers to be must be guaranteed information about their 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47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kjøkk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2"/>
          <a:stretch>
            <a:fillRect/>
          </a:stretch>
        </p:blipFill>
        <p:spPr bwMode="auto">
          <a:xfrm>
            <a:off x="395288" y="1196975"/>
            <a:ext cx="8243887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95288" y="304800"/>
            <a:ext cx="5213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r>
              <a:rPr lang="nb-NO" sz="3200">
                <a:solidFill>
                  <a:srgbClr val="5F0D77"/>
                </a:solidFill>
              </a:rPr>
              <a:t>Norwegian classroom, 1969</a:t>
            </a:r>
          </a:p>
        </p:txBody>
      </p:sp>
    </p:spTree>
    <p:extLst>
      <p:ext uri="{BB962C8B-B14F-4D97-AF65-F5344CB8AC3E}">
        <p14:creationId xmlns:p14="http://schemas.microsoft.com/office/powerpoint/2010/main" val="31380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2492896"/>
            <a:ext cx="7772400" cy="3603104"/>
          </a:xfrm>
        </p:spPr>
        <p:txBody>
          <a:bodyPr/>
          <a:lstStyle/>
          <a:p>
            <a:pPr marL="914400" lvl="2" indent="0">
              <a:buNone/>
            </a:pPr>
            <a:r>
              <a:rPr lang="en-US" sz="4800" dirty="0" err="1" smtClean="0"/>
              <a:t>Housewive</a:t>
            </a:r>
            <a:r>
              <a:rPr lang="en-US" sz="4800" dirty="0" smtClean="0"/>
              <a:t> </a:t>
            </a:r>
            <a:r>
              <a:rPr lang="en-US" sz="4800" dirty="0"/>
              <a:t>society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05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72400" cy="838200"/>
          </a:xfrm>
        </p:spPr>
        <p:txBody>
          <a:bodyPr/>
          <a:lstStyle/>
          <a:p>
            <a:r>
              <a:rPr lang="en-GB" dirty="0"/>
              <a:t>The breadwinning father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0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2050" name="Bild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-35074"/>
            <a:ext cx="51406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94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Modernity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expansion </a:t>
            </a:r>
            <a:r>
              <a:rPr lang="en-US" sz="3600" dirty="0"/>
              <a:t>of the welfare state </a:t>
            </a:r>
          </a:p>
          <a:p>
            <a:r>
              <a:rPr lang="en-US" sz="3600" dirty="0" smtClean="0"/>
              <a:t>need </a:t>
            </a:r>
            <a:r>
              <a:rPr lang="en-US" sz="3600" dirty="0"/>
              <a:t>of labor force </a:t>
            </a:r>
            <a:endParaRPr lang="en-US" sz="3600" dirty="0" smtClean="0"/>
          </a:p>
          <a:p>
            <a:r>
              <a:rPr lang="en-US" sz="3600" dirty="0" smtClean="0"/>
              <a:t>women </a:t>
            </a:r>
            <a:r>
              <a:rPr lang="en-US" sz="3600" dirty="0"/>
              <a:t>entered the labor </a:t>
            </a:r>
            <a:r>
              <a:rPr lang="en-US" sz="3600" dirty="0" smtClean="0"/>
              <a:t>market</a:t>
            </a:r>
          </a:p>
          <a:p>
            <a:r>
              <a:rPr lang="en-US" sz="3600" dirty="0" smtClean="0"/>
              <a:t>education revolution</a:t>
            </a:r>
          </a:p>
          <a:p>
            <a:r>
              <a:rPr lang="en-US" sz="3600" dirty="0"/>
              <a:t>s</a:t>
            </a:r>
            <a:r>
              <a:rPr lang="en-US" sz="3600" dirty="0" smtClean="0"/>
              <a:t>ocial and geographic mobility</a:t>
            </a:r>
            <a:endParaRPr lang="en-US" sz="3600" dirty="0"/>
          </a:p>
          <a:p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171332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DO_mal_2011">
  <a:themeElements>
    <a:clrScheme name="">
      <a:dk1>
        <a:srgbClr val="000000"/>
      </a:dk1>
      <a:lt1>
        <a:srgbClr val="FFFFFF"/>
      </a:lt1>
      <a:dk2>
        <a:srgbClr val="000000"/>
      </a:dk2>
      <a:lt2>
        <a:srgbClr val="BEBEBE"/>
      </a:lt2>
      <a:accent1>
        <a:srgbClr val="5F0D77"/>
      </a:accent1>
      <a:accent2>
        <a:srgbClr val="E87A17"/>
      </a:accent2>
      <a:accent3>
        <a:srgbClr val="FFFFFF"/>
      </a:accent3>
      <a:accent4>
        <a:srgbClr val="000000"/>
      </a:accent4>
      <a:accent5>
        <a:srgbClr val="B6AABD"/>
      </a:accent5>
      <a:accent6>
        <a:srgbClr val="D26E14"/>
      </a:accent6>
      <a:hlink>
        <a:srgbClr val="B4B914"/>
      </a:hlink>
      <a:folHlink>
        <a:srgbClr val="828282"/>
      </a:folHlink>
    </a:clrScheme>
    <a:fontScheme name="LDO_PPT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96" charset="-128"/>
          </a:defRPr>
        </a:defPPr>
      </a:lstStyle>
    </a:lnDef>
  </a:objectDefaults>
  <a:extraClrSchemeLst>
    <a:extraClrScheme>
      <a:clrScheme name="LDO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BEBEBE"/>
    </a:lt2>
    <a:accent1>
      <a:srgbClr val="5F0D77"/>
    </a:accent1>
    <a:accent2>
      <a:srgbClr val="E87A17"/>
    </a:accent2>
    <a:accent3>
      <a:srgbClr val="FFFFFF"/>
    </a:accent3>
    <a:accent4>
      <a:srgbClr val="000000"/>
    </a:accent4>
    <a:accent5>
      <a:srgbClr val="B6AABD"/>
    </a:accent5>
    <a:accent6>
      <a:srgbClr val="D26E14"/>
    </a:accent6>
    <a:hlink>
      <a:srgbClr val="B4B914"/>
    </a:hlink>
    <a:folHlink>
      <a:srgbClr val="828282"/>
    </a:folHlink>
  </a:clrScheme>
  <a:fontScheme name="blank">
    <a:majorFont>
      <a:latin typeface="Arial"/>
      <a:ea typeface="ヒラギノ角ゴ Pro W3"/>
      <a:cs typeface=""/>
    </a:majorFont>
    <a:minorFont>
      <a:latin typeface="Arial"/>
      <a:ea typeface="ヒラギノ角ゴ Pro W3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LDO_mal_2011</Template>
  <TotalTime>2166</TotalTime>
  <Words>1045</Words>
  <Application>Microsoft Office PowerPoint</Application>
  <PresentationFormat>Diavetítés a képernyőre (4:3 oldalarány)</PresentationFormat>
  <Paragraphs>219</Paragraphs>
  <Slides>48</Slides>
  <Notes>48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52" baseType="lpstr">
      <vt:lpstr>Arial</vt:lpstr>
      <vt:lpstr>Times</vt:lpstr>
      <vt:lpstr>ヒラギノ角ゴ Pro W3</vt:lpstr>
      <vt:lpstr>LDO_mal_2011</vt:lpstr>
      <vt:lpstr>The Norwegian paradox </vt:lpstr>
      <vt:lpstr>A political will to facilitate the work-life balance  </vt:lpstr>
      <vt:lpstr>PowerPoint bemutató</vt:lpstr>
      <vt:lpstr>Some historic explanations of the paradox</vt:lpstr>
      <vt:lpstr>PowerPoint bemutató</vt:lpstr>
      <vt:lpstr>PowerPoint bemutató</vt:lpstr>
      <vt:lpstr>The breadwinning father </vt:lpstr>
      <vt:lpstr>PowerPoint bemutató</vt:lpstr>
      <vt:lpstr>Modernity</vt:lpstr>
      <vt:lpstr>PowerPoint bemutató</vt:lpstr>
      <vt:lpstr>PowerPoint bemutató</vt:lpstr>
      <vt:lpstr>Yrkesaktivitet og arbeidstid blant kvinner og menn  25-54 år</vt:lpstr>
      <vt:lpstr>The helping father</vt:lpstr>
      <vt:lpstr>Fathers share of parental leave days </vt:lpstr>
      <vt:lpstr>Time spent on paid work and house work/care</vt:lpstr>
      <vt:lpstr>What is the paradox</vt:lpstr>
      <vt:lpstr>How can we explain the paradox?</vt:lpstr>
      <vt:lpstr>What can we do whit the paradox?</vt:lpstr>
      <vt:lpstr>A campaign against pregnancy related discrimination</vt:lpstr>
      <vt:lpstr>Campaign strategy</vt:lpstr>
      <vt:lpstr>Target groups </vt:lpstr>
      <vt:lpstr>The social partners</vt:lpstr>
      <vt:lpstr>Campaign elements</vt:lpstr>
      <vt:lpstr>Digital campaign about rights</vt:lpstr>
      <vt:lpstr>Digital Campaign Elements</vt:lpstr>
      <vt:lpstr>Digital Campaign Elements</vt:lpstr>
      <vt:lpstr>Results from the digital campaign </vt:lpstr>
      <vt:lpstr>Guide for employers </vt:lpstr>
      <vt:lpstr>Guide for employers</vt:lpstr>
      <vt:lpstr>Guide for employers</vt:lpstr>
      <vt:lpstr>Guide for employers</vt:lpstr>
      <vt:lpstr>Checklist</vt:lpstr>
      <vt:lpstr>Survey on discrimination on the basis of pregnancy and parental leave</vt:lpstr>
      <vt:lpstr>Survey facts</vt:lpstr>
      <vt:lpstr>The questions</vt:lpstr>
      <vt:lpstr>Examples from the questionnaire</vt:lpstr>
      <vt:lpstr>Main findings</vt:lpstr>
      <vt:lpstr>PowerPoint bemutató</vt:lpstr>
      <vt:lpstr>Other negative experiences </vt:lpstr>
      <vt:lpstr>Recommendations for action</vt:lpstr>
      <vt:lpstr>Recommendations for action</vt:lpstr>
      <vt:lpstr>1 a) Sanctions</vt:lpstr>
      <vt:lpstr>1 b) Individual accommodation </vt:lpstr>
      <vt:lpstr>1 c) Positive duties </vt:lpstr>
      <vt:lpstr>1 d) Compulsory equality training</vt:lpstr>
      <vt:lpstr>2. Binding cooperation in the tripartite cooperation </vt:lpstr>
      <vt:lpstr>3. The offer of equality training must be expanded </vt:lpstr>
      <vt:lpstr>4. Access to information about rights</vt:lpstr>
    </vt:vector>
  </TitlesOfParts>
  <Company>LDO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Equality and  Anti- Discrimination Ombud</dc:title>
  <dc:creator>Windows User</dc:creator>
  <cp:lastModifiedBy>Sabján Katalin</cp:lastModifiedBy>
  <cp:revision>155</cp:revision>
  <cp:lastPrinted>2015-09-14T11:19:04Z</cp:lastPrinted>
  <dcterms:created xsi:type="dcterms:W3CDTF">2013-02-21T12:13:06Z</dcterms:created>
  <dcterms:modified xsi:type="dcterms:W3CDTF">2015-09-24T03:30:37Z</dcterms:modified>
</cp:coreProperties>
</file>