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4001" r:id="rId2"/>
  </p:sldMasterIdLst>
  <p:notesMasterIdLst>
    <p:notesMasterId r:id="rId22"/>
  </p:notesMasterIdLst>
  <p:handoutMasterIdLst>
    <p:handoutMasterId r:id="rId23"/>
  </p:handoutMasterIdLst>
  <p:sldIdLst>
    <p:sldId id="312" r:id="rId3"/>
    <p:sldId id="300" r:id="rId4"/>
    <p:sldId id="272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8" r:id="rId14"/>
    <p:sldId id="323" r:id="rId15"/>
    <p:sldId id="324" r:id="rId16"/>
    <p:sldId id="325" r:id="rId17"/>
    <p:sldId id="326" r:id="rId18"/>
    <p:sldId id="330" r:id="rId19"/>
    <p:sldId id="327" r:id="rId20"/>
    <p:sldId id="329" r:id="rId21"/>
  </p:sldIdLst>
  <p:sldSz cx="9144000" cy="6858000" type="screen4x3"/>
  <p:notesSz cx="6735763" cy="9866313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A6"/>
    <a:srgbClr val="168C94"/>
    <a:srgbClr val="298A94"/>
    <a:srgbClr val="0B2968"/>
    <a:srgbClr val="655443"/>
    <a:srgbClr val="97CE51"/>
    <a:srgbClr val="A2A4A4"/>
    <a:srgbClr val="1593D6"/>
    <a:srgbClr val="FFD12C"/>
    <a:srgbClr val="DB52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3824" autoAdjust="0"/>
    <p:restoredTop sz="94660"/>
  </p:normalViewPr>
  <p:slideViewPr>
    <p:cSldViewPr showGuides="1">
      <p:cViewPr varScale="1">
        <p:scale>
          <a:sx n="71" d="100"/>
          <a:sy n="71" d="100"/>
        </p:scale>
        <p:origin x="1014" y="66"/>
      </p:cViewPr>
      <p:guideLst>
        <p:guide orient="horz" pos="363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-2610" y="-108"/>
      </p:cViewPr>
      <p:guideLst>
        <p:guide orient="horz" pos="3127"/>
        <p:guide pos="2141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B04662F6-6DD5-4B74-8A51-855D9D5BF01C}" type="datetimeFigureOut">
              <a:rPr lang="nb-NO" smtClean="0"/>
              <a:pPr/>
              <a:t>24.09.2015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BD94AA97-AA0C-456D-B2E3-8360BEA6ED6D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23984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24.09.2015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83494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922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T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9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baseline="0" dirty="0" smtClean="0"/>
              <a:t>Velg BLD engelsk mal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423637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0" y="-277812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1E74D-ABF0-4CC3-B759-CABC68356950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Norsk ma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pPr lvl="0"/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D7736-7593-4E52-A582-75DFDC359E1B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Sluttside / krediter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9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Startside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10" name="Undertittel 2"/>
          <p:cNvSpPr txBox="1">
            <a:spLocks/>
          </p:cNvSpPr>
          <p:nvPr userDrawn="1"/>
        </p:nvSpPr>
        <p:spPr bwMode="auto">
          <a:xfrm>
            <a:off x="719138" y="3886200"/>
            <a:ext cx="763270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b-NO" sz="2000" smtClean="0"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Bildekreditering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Slide nr x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Fotograf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Bildebyr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</a:t>
            </a:r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423637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ockvault-shadows-of-the-band112318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Kapittelside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110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vault-close-to-you12419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8764"/>
            <a:ext cx="9144000" cy="6876764"/>
          </a:xfrm>
          <a:prstGeom prst="rect">
            <a:avLst/>
          </a:prstGeom>
        </p:spPr>
      </p:pic>
      <p:pic>
        <p:nvPicPr>
          <p:cNvPr id="16" name="Picture 15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Norsk mal: Kapittelside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Denne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siden kan brukes til </a:t>
            </a:r>
            <a:r>
              <a:rPr lang="nb-NO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å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dele opp presentasjonen, markere tema osv..</a:t>
            </a: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rsk mal Kapittelside_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ockvault-finger-art-broken-heart141111_forlenge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6"/>
            <a:ext cx="9144000" cy="6852804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</a:t>
            </a:r>
            <a:r>
              <a:rPr lang="nb-NO" sz="1200" dirty="0" smtClean="0"/>
              <a:t>Kapittelside</a:t>
            </a:r>
            <a:endParaRPr lang="nb-NO" sz="1200" dirty="0"/>
          </a:p>
        </p:txBody>
      </p:sp>
      <p:pic>
        <p:nvPicPr>
          <p:cNvPr id="18" name="Picture 17" descr="BLD2CX00_2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340" y="458814"/>
            <a:ext cx="2664296" cy="9846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3708846" cy="1470025"/>
          </a:xfrm>
        </p:spPr>
        <p:txBody>
          <a:bodyPr/>
          <a:lstStyle>
            <a:lvl1pPr algn="l">
              <a:defRPr baseline="0">
                <a:solidFill>
                  <a:srgbClr val="0B2968"/>
                </a:solidFill>
              </a:defRPr>
            </a:lvl1pPr>
          </a:lstStyle>
          <a:p>
            <a:r>
              <a:rPr lang="en-US" dirty="0" err="1" smtClean="0"/>
              <a:t>Kapittelside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2844750" cy="191906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0B29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Denne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siden kan brukes til </a:t>
            </a:r>
            <a:r>
              <a:rPr lang="nb-NO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å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dele opp presentasjonen, markere tema osv..</a:t>
            </a: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1200" b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mal engelsk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Tittelside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9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Startside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5085184"/>
            <a:ext cx="1836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nb-NO" sz="1200" b="1" dirty="0" smtClean="0"/>
          </a:p>
          <a:p>
            <a:pPr>
              <a:defRPr/>
            </a:pP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baseline="0" dirty="0" smtClean="0"/>
              <a:t>Velg BLD engelsk mal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52963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7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</a:t>
            </a:r>
            <a:r>
              <a:rPr lang="nb-NO" sz="1200" dirty="0" smtClean="0"/>
              <a:t>: Tekst </a:t>
            </a:r>
            <a:r>
              <a:rPr lang="nb-NO" sz="1200" dirty="0"/>
              <a:t>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868652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F0B4-6CDA-47A9-B83A-396DF8038C09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GELSK mal 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Tekst </a:t>
            </a:r>
            <a:r>
              <a:rPr lang="nb-NO" sz="1200" dirty="0" smtClean="0"/>
              <a:t>uten</a:t>
            </a:r>
            <a:r>
              <a:rPr lang="nb-NO" sz="1200" baseline="0" dirty="0" smtClean="0"/>
              <a:t> </a:t>
            </a:r>
            <a:r>
              <a:rPr lang="nb-NO" sz="1200" dirty="0" err="1" smtClean="0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</a:t>
            </a:r>
            <a:r>
              <a:rPr lang="nb-NO" noProof="0" dirty="0" smtClean="0"/>
              <a:t>å</a:t>
            </a:r>
            <a:r>
              <a:rPr lang="nb-NO" dirty="0" smtClean="0"/>
              <a:t> redigere tekststiler i malen</a:t>
            </a:r>
          </a:p>
          <a:p>
            <a:pPr lvl="1"/>
            <a:r>
              <a:rPr lang="nb-NO" dirty="0" smtClean="0"/>
              <a:t>Andre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 smtClean="0"/>
          </a:p>
          <a:p>
            <a:pPr lvl="2"/>
            <a:r>
              <a:rPr lang="nb-NO" dirty="0" smtClean="0"/>
              <a:t>Tredje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 smtClean="0"/>
          </a:p>
          <a:p>
            <a:pPr lvl="3"/>
            <a:r>
              <a:rPr lang="nb-NO" dirty="0" smtClean="0"/>
              <a:t>Fjerde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r>
              <a:rPr lang="nb-NO" dirty="0" smtClean="0"/>
              <a:t> </a:t>
            </a:r>
          </a:p>
          <a:p>
            <a:pPr lvl="4"/>
            <a:r>
              <a:rPr lang="nb-NO" dirty="0" smtClean="0"/>
              <a:t>Femte </a:t>
            </a:r>
            <a:r>
              <a:rPr lang="nb-NO" dirty="0" err="1" smtClean="0"/>
              <a:t>niv</a:t>
            </a:r>
            <a:r>
              <a:rPr lang="nb-NO" noProof="0" dirty="0" smtClean="0"/>
              <a:t>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D57C-BE34-4F2A-AA93-AF5AF02F55DC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F112A-F8F7-49E9-BDD7-6D96DE252CDB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</a:t>
            </a:r>
            <a:r>
              <a:rPr lang="nb-NO" sz="1200" dirty="0" smtClean="0"/>
              <a:t>: Tekst </a:t>
            </a:r>
            <a:r>
              <a:rPr lang="nb-NO" sz="1200" dirty="0"/>
              <a:t>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6804756" cy="1143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24843-5B70-4915-A5DD-540502F6A719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E02D7-19D9-41D8-98C7-41F866DCF610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jpgformal</a:t>
            </a:r>
            <a:r>
              <a:rPr lang="nb-NO" sz="1200" dirty="0"/>
              <a:t>.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BFA60-C666-4317-B27E-B6769C49D6BC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Drag picture to placeholder or click icon to add</a:t>
            </a:r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jpgformal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9799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B0162-9659-435C-A91F-0BEDA3671A9E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5652200" cy="1800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mal:1 </a:t>
            </a:r>
            <a:r>
              <a:rPr lang="nb-NO" sz="1200" dirty="0"/>
              <a:t>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40733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77659-A709-48B9-9B44-E46CDE304EB1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</a:t>
            </a:r>
            <a:r>
              <a:rPr lang="nb-NO" sz="1200" dirty="0" smtClean="0"/>
              <a:t>Tabell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65EE-5E59-4E32-B1ED-EDD8D6667449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K mal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0" y="-277812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</a:t>
            </a:r>
            <a:r>
              <a:rPr lang="nb-NO" sz="1200" dirty="0" smtClean="0"/>
              <a:t>Diagram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15386-59D6-40E5-834F-18FED1212F93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GELSK mal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</a:t>
            </a:r>
            <a:r>
              <a:rPr lang="nb-NO" sz="1200" dirty="0"/>
              <a:t>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pPr lvl="0"/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noProof="0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4E5CE-2136-43C2-91B6-801CF5B446A1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Sluttside / krediter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2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19" name="Picture 24" descr="BLD_livshjul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err="1" smtClean="0"/>
              <a:t>slutt/krediteringside</a:t>
            </a:r>
            <a:endParaRPr lang="nb-NO" sz="1200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2" name="Undertittel 2"/>
          <p:cNvSpPr txBox="1">
            <a:spLocks/>
          </p:cNvSpPr>
          <p:nvPr userDrawn="1"/>
        </p:nvSpPr>
        <p:spPr bwMode="auto">
          <a:xfrm>
            <a:off x="719138" y="3886200"/>
            <a:ext cx="7632700" cy="227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None/>
              <a:defRPr lang="nb-NO" sz="2000" smtClean="0"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Bildekreditering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Slide nr x</a:t>
            </a:r>
            <a:r>
              <a:rPr kumimoji="0" lang="nb-NO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Fotograf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Bildebyr</a:t>
            </a:r>
            <a:r>
              <a:rPr kumimoji="0" lang="nb-NO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å</a:t>
            </a:r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>
                <a:solidFill>
                  <a:schemeClr val="tx1"/>
                </a:solidFill>
              </a:rPr>
              <a:t>Tips bildekreditering: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>
                <a:solidFill>
                  <a:schemeClr val="tx1"/>
                </a:solidFill>
              </a:rPr>
              <a:t>Slide nr. X: Fotograf, Bildebyrå</a:t>
            </a:r>
          </a:p>
        </p:txBody>
      </p:sp>
    </p:spTree>
    <p:extLst>
      <p:ext uri="{BB962C8B-B14F-4D97-AF65-F5344CB8AC3E}">
        <p14:creationId xmlns:p14="http://schemas.microsoft.com/office/powerpoint/2010/main" val="423637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stockvault-shadows-of-the-band112318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Kapittelside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1" name="TekstSylinder 10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  <p:sp>
        <p:nvSpPr>
          <p:cNvPr id="13" name="TekstSylinder 12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Denne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siden kan brukes til </a:t>
            </a:r>
            <a:r>
              <a:rPr lang="nb-NO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å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dele opp presentasjonen, markere tema osv..</a:t>
            </a: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269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ockvault-close-to-you124196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8764"/>
            <a:ext cx="9144000" cy="6876764"/>
          </a:xfrm>
          <a:prstGeom prst="rect">
            <a:avLst/>
          </a:prstGeom>
        </p:spPr>
      </p:pic>
      <p:pic>
        <p:nvPicPr>
          <p:cNvPr id="16" name="Picture 15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mal: Kapittelside</a:t>
            </a:r>
            <a:endParaRPr lang="nb-NO" sz="120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15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3573016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Kapittelside/Presentasjonsdeler</a:t>
            </a:r>
            <a:endParaRPr lang="nb-NO" dirty="0"/>
          </a:p>
        </p:txBody>
      </p:sp>
      <p:sp>
        <p:nvSpPr>
          <p:cNvPr id="17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5398368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pic>
        <p:nvPicPr>
          <p:cNvPr id="10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Denne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siden kan brukes til </a:t>
            </a:r>
            <a:r>
              <a:rPr lang="nb-NO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å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dele opp presentasjonen, markere tema osv..</a:t>
            </a: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1200" b="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rsk mal  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</a:t>
            </a:r>
            <a:r>
              <a:rPr lang="nb-NO" sz="1200" dirty="0" smtClean="0"/>
              <a:t>uten</a:t>
            </a:r>
            <a:r>
              <a:rPr lang="nb-NO" sz="1200" baseline="0" dirty="0" smtClean="0"/>
              <a:t> </a:t>
            </a:r>
            <a:r>
              <a:rPr lang="nb-NO" sz="1200" dirty="0" err="1" smtClean="0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32BF2-82F3-4665-AE63-7A789CEB2060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160588" y="4375150"/>
            <a:ext cx="18367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 bort sidenummer, dato, samt redigere 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9" name="Vinkel 8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K mal Kapittelside_foto 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tockvault-finger-art-broken-heart141111_forlenget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6"/>
            <a:ext cx="9144000" cy="6852804"/>
          </a:xfrm>
          <a:prstGeom prst="rect">
            <a:avLst/>
          </a:prstGeom>
        </p:spPr>
      </p:pic>
      <p:pic>
        <p:nvPicPr>
          <p:cNvPr id="21" name="Picture 20" descr="BLD_form_hvit_PPT.png"/>
          <p:cNvPicPr>
            <a:picLocks noChangeAspect="1"/>
          </p:cNvPicPr>
          <p:nvPr userDrawn="1"/>
        </p:nvPicPr>
        <p:blipFill rotWithShape="1">
          <a:blip r:embed="rId3" cstate="print">
            <a:alphaModFix amt="8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819456" cy="2259969"/>
          </a:xfrm>
          <a:prstGeom prst="rect">
            <a:avLst/>
          </a:prstGeom>
        </p:spPr>
      </p:pic>
      <p:pic>
        <p:nvPicPr>
          <p:cNvPr id="20" name="Picture 24" descr="BLD_livshjul_hvit_PPT.png"/>
          <p:cNvPicPr>
            <a:picLocks noChangeAspect="1"/>
          </p:cNvPicPr>
          <p:nvPr userDrawn="1"/>
        </p:nvPicPr>
        <p:blipFill rotWithShape="1"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1043608" y="0"/>
            <a:ext cx="8100392" cy="2845422"/>
          </a:xfrm>
          <a:prstGeom prst="rect">
            <a:avLst/>
          </a:prstGeom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</a:t>
            </a:r>
            <a:r>
              <a:rPr lang="nb-NO" sz="1200" dirty="0" smtClean="0"/>
              <a:t>Kapittelside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60848"/>
            <a:ext cx="3708846" cy="1470025"/>
          </a:xfrm>
        </p:spPr>
        <p:txBody>
          <a:bodyPr/>
          <a:lstStyle>
            <a:lvl1pPr algn="l">
              <a:defRPr baseline="0">
                <a:solidFill>
                  <a:srgbClr val="0B2968"/>
                </a:solidFill>
              </a:defRPr>
            </a:lvl1pPr>
          </a:lstStyle>
          <a:p>
            <a:r>
              <a:rPr lang="en-US" dirty="0" err="1" smtClean="0"/>
              <a:t>Kapittelside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2844750" cy="1919064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rgbClr val="0B296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Undertekst</a:t>
            </a:r>
            <a:endParaRPr lang="nb-NO" dirty="0"/>
          </a:p>
        </p:txBody>
      </p:sp>
      <p:sp>
        <p:nvSpPr>
          <p:cNvPr id="16" name="TekstSylinder 15"/>
          <p:cNvSpPr txBox="1"/>
          <p:nvPr userDrawn="1"/>
        </p:nvSpPr>
        <p:spPr>
          <a:xfrm>
            <a:off x="-2088740" y="3392996"/>
            <a:ext cx="1836738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Denne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siden kan brukes til </a:t>
            </a:r>
            <a:r>
              <a:rPr lang="nb-NO" sz="1200" b="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å</a:t>
            </a:r>
            <a:r>
              <a:rPr lang="nb-NO" sz="1200" b="0" baseline="0" dirty="0" smtClean="0">
                <a:latin typeface="Arial" pitchFamily="34" charset="0"/>
                <a:cs typeface="Arial" pitchFamily="34" charset="0"/>
              </a:rPr>
              <a:t> dele opp presentasjonen, markere tema osv..</a:t>
            </a:r>
            <a:r>
              <a:rPr lang="nb-NO" sz="1200" b="0" dirty="0" smtClean="0">
                <a:latin typeface="Arial" pitchFamily="34" charset="0"/>
                <a:cs typeface="Arial" pitchFamily="34" charset="0"/>
              </a:rPr>
              <a:t>.</a:t>
            </a:r>
            <a:endParaRPr lang="nb-NO" sz="1200" b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3" descr="BLD2CE80.png"/>
          <p:cNvPicPr>
            <a:picLocks noChangeAspect="1"/>
          </p:cNvPicPr>
          <p:nvPr userDrawn="1"/>
        </p:nvPicPr>
        <p:blipFill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715" y="442875"/>
            <a:ext cx="3199547" cy="1016508"/>
          </a:xfrm>
          <a:prstGeom prst="rect">
            <a:avLst/>
          </a:prstGeom>
        </p:spPr>
      </p:pic>
      <p:sp>
        <p:nvSpPr>
          <p:cNvPr id="12" name="TekstSylinder 11"/>
          <p:cNvSpPr txBox="1"/>
          <p:nvPr userDrawn="1"/>
        </p:nvSpPr>
        <p:spPr>
          <a:xfrm>
            <a:off x="-2160748" y="4929009"/>
            <a:ext cx="1836738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velg </a:t>
            </a:r>
            <a:r>
              <a:rPr lang="nb-NO" sz="1200" baseline="0" dirty="0" smtClean="0"/>
              <a:t> BLD NORSK MAL under oppsett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265281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</a:t>
            </a:r>
            <a:r>
              <a:rPr lang="nb-NO" sz="1200" baseline="0" dirty="0" smtClean="0"/>
              <a:t> </a:t>
            </a:r>
            <a:r>
              <a:rPr lang="nb-NO" sz="1200" baseline="0" dirty="0" err="1" smtClean="0"/>
              <a:t>jpgformat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468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BBDB4-4AB7-4E28-BF36-793256B5C9FE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2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3200"/>
            <a:ext cx="1944000" cy="21132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26400"/>
            <a:ext cx="1944000" cy="21204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25ABB-E8B5-46C0-9790-FE4ACDB0D43F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5231A-9C51-455E-8C23-B48D831BB9C8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59200"/>
            <a:ext cx="1944000" cy="158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 smtClean="0"/>
              <a:t>jpg-formal</a:t>
            </a:r>
            <a:r>
              <a:rPr lang="nb-NO" sz="1200" dirty="0"/>
              <a:t>.</a:t>
            </a:r>
          </a:p>
        </p:txBody>
      </p:sp>
      <p:sp>
        <p:nvSpPr>
          <p:cNvPr id="16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120252" cy="45259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572" y="296652"/>
            <a:ext cx="5616624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79799"/>
            <a:ext cx="9144000" cy="291632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algn="ctr">
              <a:buNone/>
              <a:defRPr sz="1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195FCB-C322-4EC6-8707-F8C74280BA32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5652200" cy="18002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407332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Dra bilde til plassholder eller klikk på ikonet for å sette inn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48FE9-B9E4-4E9D-B7E2-9B04C4AE36CA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sk mal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smtClean="0"/>
              <a:t>mal</a:t>
            </a:r>
            <a:r>
              <a:rPr lang="nb-NO" sz="1200" baseline="0" dirty="0" smtClean="0"/>
              <a:t>: tabell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719138" y="296863"/>
            <a:ext cx="5617058" cy="1143000"/>
          </a:xfrm>
        </p:spPr>
        <p:txBody>
          <a:bodyPr/>
          <a:lstStyle/>
          <a:p>
            <a:r>
              <a:rPr lang="nb-NO" noProof="0" dirty="0" smtClean="0"/>
              <a:t>Klikk for å redigere tittelstil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 hasCustomPrompt="1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dirty="0" smtClean="0"/>
              <a:t>Klikk på ikonet for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79218-F89F-45E2-920F-D6B1D756DBC9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 userDrawn="1"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pic>
        <p:nvPicPr>
          <p:cNvPr id="10" name="Picture 24" descr="BLD_livshjul_hvit_PPT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748570" y="-2778"/>
            <a:ext cx="3395938" cy="2279650"/>
          </a:xfrm>
          <a:prstGeom prst="rect">
            <a:avLst/>
          </a:prstGeom>
        </p:spPr>
      </p:pic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6260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B8AB9A1-1A05-4A0D-A3A4-86BC9BB12F04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6260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6260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443663" y="6417332"/>
            <a:ext cx="2341562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nb-NO" sz="1000" noProof="0" dirty="0" smtClean="0">
                <a:solidFill>
                  <a:schemeClr val="tx1"/>
                </a:solidFill>
                <a:latin typeface="Verdana" pitchFamily="34" charset="0"/>
              </a:rPr>
              <a:t>Barne-, likestillings- </a:t>
            </a:r>
            <a:br>
              <a:rPr lang="nb-NO" sz="1000" noProof="0" dirty="0" smtClean="0">
                <a:solidFill>
                  <a:schemeClr val="tx1"/>
                </a:solidFill>
                <a:latin typeface="Verdana" pitchFamily="34" charset="0"/>
              </a:rPr>
            </a:br>
            <a:r>
              <a:rPr lang="nb-NO" sz="1000" noProof="0" dirty="0" smtClean="0">
                <a:solidFill>
                  <a:schemeClr val="tx1"/>
                </a:solidFill>
                <a:latin typeface="Verdana" pitchFamily="34" charset="0"/>
              </a:rPr>
              <a:t> og inkluderingsdepartementet</a:t>
            </a:r>
            <a:endParaRPr lang="nb-NO" sz="1000" noProof="0" dirty="0">
              <a:solidFill>
                <a:schemeClr val="tx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3962" r:id="rId2"/>
    <p:sldLayoutId id="2147483963" r:id="rId3"/>
    <p:sldLayoutId id="2147483964" r:id="rId4"/>
    <p:sldLayoutId id="2147483965" r:id="rId5"/>
    <p:sldLayoutId id="2147483983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4023" r:id="rId12"/>
    <p:sldLayoutId id="2147483998" r:id="rId13"/>
    <p:sldLayoutId id="2147483999" r:id="rId14"/>
    <p:sldLayoutId id="2147484000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>
            <a:spLocks noChangeAspect="1"/>
          </p:cNvSpPr>
          <p:nvPr userDrawn="1"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54370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dirty="0" smtClean="0"/>
              <a:t>Klikk for å redigere tekststiler i malen</a:t>
            </a:r>
          </a:p>
          <a:p>
            <a:pPr lvl="1"/>
            <a:r>
              <a:rPr lang="nb-NO" noProof="0" dirty="0" smtClean="0"/>
              <a:t>Andre nivå</a:t>
            </a:r>
          </a:p>
          <a:p>
            <a:pPr lvl="2"/>
            <a:r>
              <a:rPr lang="nb-NO" noProof="0" dirty="0" smtClean="0"/>
              <a:t>Tredje nivå</a:t>
            </a:r>
          </a:p>
          <a:p>
            <a:pPr lvl="3"/>
            <a:r>
              <a:rPr lang="nb-NO" noProof="0" dirty="0" smtClean="0"/>
              <a:t>Fjerde nivå</a:t>
            </a:r>
          </a:p>
          <a:p>
            <a:pPr lvl="4"/>
            <a:r>
              <a:rPr lang="nb-NO" noProof="0" dirty="0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62605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E112748E-0A13-493E-882A-1AAD43101757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62605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n-US" smtClean="0"/>
              <a:t>The Norwegian Gender Equality Framework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62605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443663" y="6417332"/>
            <a:ext cx="2341562" cy="400110"/>
          </a:xfrm>
          <a:prstGeom prst="rect">
            <a:avLst/>
          </a:prstGeom>
          <a:noFill/>
        </p:spPr>
        <p:txBody>
          <a:bodyPr anchor="ctr">
            <a:spAutoFit/>
          </a:bodyPr>
          <a:lstStyle/>
          <a:p>
            <a:pPr algn="r">
              <a:defRPr/>
            </a:pP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Norwegian</a:t>
            </a:r>
            <a:r>
              <a:rPr lang="nb-NO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en-US" sz="1000" dirty="0" smtClean="0">
                <a:solidFill>
                  <a:schemeClr val="tx1"/>
                </a:solidFill>
                <a:latin typeface="Verdana" pitchFamily="34" charset="0"/>
              </a:rPr>
              <a:t>Ministry</a:t>
            </a:r>
            <a:r>
              <a:rPr lang="nb-NO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tx1"/>
                </a:solidFill>
                <a:latin typeface="Verdana" pitchFamily="34" charset="0"/>
              </a:rPr>
              <a:t>of</a:t>
            </a:r>
            <a:r>
              <a:rPr lang="nb-NO" sz="1000" dirty="0" smtClean="0">
                <a:solidFill>
                  <a:schemeClr val="tx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tx1"/>
                </a:solidFill>
                <a:latin typeface="Verdana" pitchFamily="34" charset="0"/>
              </a:rPr>
              <a:t>Children</a:t>
            </a:r>
            <a:r>
              <a:rPr lang="nb-NO" sz="1000" dirty="0" smtClean="0">
                <a:solidFill>
                  <a:schemeClr val="tx1"/>
                </a:solidFill>
                <a:latin typeface="Verdana" pitchFamily="34" charset="0"/>
              </a:rPr>
              <a:t>, </a:t>
            </a:r>
            <a:r>
              <a:rPr lang="nb-NO" sz="1000" dirty="0" err="1" smtClean="0">
                <a:solidFill>
                  <a:schemeClr val="tx1"/>
                </a:solidFill>
                <a:latin typeface="Verdana" pitchFamily="34" charset="0"/>
              </a:rPr>
              <a:t>Equality</a:t>
            </a:r>
            <a:r>
              <a:rPr lang="nb-NO" sz="1000" dirty="0" smtClean="0">
                <a:solidFill>
                  <a:schemeClr val="tx1"/>
                </a:solidFill>
                <a:latin typeface="Verdana" pitchFamily="34" charset="0"/>
              </a:rPr>
              <a:t> and Social </a:t>
            </a:r>
            <a:r>
              <a:rPr lang="nb-NO" sz="1000" dirty="0" err="1" smtClean="0">
                <a:solidFill>
                  <a:schemeClr val="tx1"/>
                </a:solidFill>
                <a:latin typeface="Verdana" pitchFamily="34" charset="0"/>
              </a:rPr>
              <a:t>Inclusion</a:t>
            </a:r>
            <a:endParaRPr lang="nb-NO" sz="10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1" name="Picture 24" descr="BLD_livshjul_hvit_PPT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5738493" y="-2778"/>
            <a:ext cx="3395938" cy="22796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25" r:id="rId12"/>
    <p:sldLayoutId id="2147484014" r:id="rId13"/>
    <p:sldLayoutId id="2147484015" r:id="rId14"/>
    <p:sldLayoutId id="2147484016" r:id="rId1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google.be/url?sa=i&amp;rct=j&amp;q=&amp;esrc=s&amp;frm=1&amp;source=images&amp;cd=&amp;cad=rja&amp;docid=SbGSKbIXiybjqM&amp;tbnid=jvHsc1mWKpsQjM:&amp;ved=0CAUQjRw&amp;url=http://fjellblogg.wordpress.com/category/uncategorized/&amp;ei=pElyUualHenZ4AS_s4DYDA&amp;bvm=bv.55819444,d.bGE&amp;psig=AFQjCNFmGyORTa_pYHDr6YClHu5IaXIP2A&amp;ust=1383308016958802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be/url?sa=i&amp;rct=j&amp;q=&amp;esrc=s&amp;frm=1&amp;source=images&amp;cd=&amp;cad=rja&amp;docid=EZuxXqeOki6UZM&amp;tbnid=I9e8E9DS3vKQ5M:&amp;ved=0CAUQjRw&amp;url=http://www.babybjorn.co.uk/products/baby-carriers/baby-carrier-miracle/miracle/&amp;ei=5UdyUrvTH6e54wSOo4DYBQ&amp;bvm=bv.55819444,d.bGE&amp;psig=AFQjCNEg7RYVLFhEXg_VF5xXrhy15RSMVA&amp;ust=138330760273289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</a:t>
            </a:r>
            <a:r>
              <a:rPr lang="en-US" b="1" dirty="0"/>
              <a:t>Norwegian </a:t>
            </a:r>
            <a:br>
              <a:rPr lang="en-US" b="1" dirty="0"/>
            </a:br>
            <a:r>
              <a:rPr lang="en-US" b="1" dirty="0" smtClean="0"/>
              <a:t>Gender Equality Framework</a:t>
            </a:r>
            <a:endParaRPr lang="en-GB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Concepts, Perspectives and Strategies</a:t>
            </a:r>
          </a:p>
          <a:p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Petter Sørlien</a:t>
            </a:r>
          </a:p>
          <a:p>
            <a:r>
              <a:rPr lang="en-US" dirty="0"/>
              <a:t>Senior Adviser</a:t>
            </a:r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Strategies</a:t>
            </a:r>
            <a:r>
              <a:rPr lang="en-US" dirty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Regulation</a:t>
            </a:r>
            <a:r>
              <a:rPr lang="en-US" dirty="0"/>
              <a:t> versus  </a:t>
            </a:r>
            <a:r>
              <a:rPr lang="en-US" b="1" dirty="0"/>
              <a:t>self-regulation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/>
              <a:t>Norway</a:t>
            </a:r>
            <a:r>
              <a:rPr lang="en-US" dirty="0"/>
              <a:t>: Balanced mix between regulatory and self-regulatory measures – sometimes complementary and mutually reinforcing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38B9E8-7F58-427E-906A-5F558D4DFC92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59999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Labour Market </a:t>
            </a:r>
            <a:r>
              <a:rPr lang="nb-NO" sz="2800" dirty="0" err="1"/>
              <a:t>Characteristics</a:t>
            </a:r>
            <a:r>
              <a:rPr lang="nb-NO" sz="2800" dirty="0"/>
              <a:t> – ”</a:t>
            </a:r>
            <a:r>
              <a:rPr lang="nb-NO" sz="2800" dirty="0" err="1"/>
              <a:t>Welfare</a:t>
            </a:r>
            <a:r>
              <a:rPr lang="nb-NO" sz="2800" dirty="0"/>
              <a:t> </a:t>
            </a:r>
            <a:r>
              <a:rPr lang="nb-NO" sz="2800" dirty="0" err="1"/>
              <a:t>Capitalism</a:t>
            </a:r>
            <a:r>
              <a:rPr lang="nb-NO" sz="2800" dirty="0"/>
              <a:t>”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 err="1" smtClean="0"/>
              <a:t>Economic</a:t>
            </a:r>
            <a:r>
              <a:rPr lang="nb-NO" sz="2000" dirty="0" smtClean="0"/>
              <a:t> and </a:t>
            </a:r>
            <a:r>
              <a:rPr lang="nb-NO" sz="2000" dirty="0" err="1" smtClean="0"/>
              <a:t>Social</a:t>
            </a:r>
            <a:r>
              <a:rPr lang="nb-NO" sz="2000" dirty="0" smtClean="0"/>
              <a:t> </a:t>
            </a:r>
            <a:r>
              <a:rPr lang="nb-NO" sz="2000" dirty="0" err="1"/>
              <a:t>sustainability</a:t>
            </a:r>
            <a:r>
              <a:rPr lang="nb-NO" sz="2000" dirty="0"/>
              <a:t> </a:t>
            </a:r>
            <a:r>
              <a:rPr lang="nb-NO" sz="2000" dirty="0" err="1"/>
              <a:t>maintaining</a:t>
            </a:r>
            <a:r>
              <a:rPr lang="nb-NO" sz="2000" dirty="0"/>
              <a:t> the welfare </a:t>
            </a:r>
            <a:r>
              <a:rPr lang="nb-NO" sz="2000" dirty="0" err="1"/>
              <a:t>society</a:t>
            </a:r>
            <a:r>
              <a:rPr lang="nb-NO" sz="2000" dirty="0"/>
              <a:t> </a:t>
            </a:r>
            <a:r>
              <a:rPr lang="nb-NO" sz="2000" dirty="0" err="1"/>
              <a:t>depend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full </a:t>
            </a:r>
            <a:r>
              <a:rPr lang="nb-NO" sz="2000" dirty="0" err="1"/>
              <a:t>particpation</a:t>
            </a:r>
            <a:r>
              <a:rPr lang="nb-NO" sz="2000" dirty="0"/>
              <a:t> of </a:t>
            </a:r>
            <a:r>
              <a:rPr lang="nb-NO" sz="2000" dirty="0" err="1"/>
              <a:t>women</a:t>
            </a:r>
            <a:r>
              <a:rPr lang="nb-NO" sz="2000" dirty="0"/>
              <a:t> and men in the </a:t>
            </a:r>
            <a:r>
              <a:rPr lang="nb-NO" sz="2000" dirty="0" err="1"/>
              <a:t>labour</a:t>
            </a:r>
            <a:r>
              <a:rPr lang="nb-NO" sz="2000" dirty="0"/>
              <a:t> force, - </a:t>
            </a:r>
            <a:r>
              <a:rPr lang="nb-NO" sz="2000" dirty="0" err="1"/>
              <a:t>everyone</a:t>
            </a:r>
            <a:r>
              <a:rPr lang="nb-NO" sz="2000" dirty="0"/>
              <a:t> in a </a:t>
            </a:r>
            <a:r>
              <a:rPr lang="nb-NO" sz="2000" dirty="0" err="1"/>
              <a:t>taxposition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/>
              <a:t>Taxation</a:t>
            </a:r>
            <a:r>
              <a:rPr lang="nb-NO" sz="2000" dirty="0"/>
              <a:t> </a:t>
            </a:r>
            <a:r>
              <a:rPr lang="nb-NO" sz="2000" dirty="0" err="1"/>
              <a:t>principles</a:t>
            </a:r>
            <a:r>
              <a:rPr lang="nb-NO" sz="2000" dirty="0"/>
              <a:t> and a </a:t>
            </a:r>
            <a:r>
              <a:rPr lang="nb-NO" sz="2000" dirty="0" err="1"/>
              <a:t>facilitating</a:t>
            </a:r>
            <a:r>
              <a:rPr lang="nb-NO" sz="2000" dirty="0"/>
              <a:t> State as a </a:t>
            </a:r>
            <a:r>
              <a:rPr lang="nb-NO" sz="2000" dirty="0" err="1"/>
              <a:t>redistributor</a:t>
            </a:r>
            <a:r>
              <a:rPr lang="nb-NO" sz="2000" dirty="0"/>
              <a:t> of </a:t>
            </a:r>
            <a:r>
              <a:rPr lang="nb-NO" sz="2000" dirty="0" err="1"/>
              <a:t>income</a:t>
            </a:r>
            <a:r>
              <a:rPr lang="nb-NO" sz="2000" dirty="0"/>
              <a:t> and provider of welfare service.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/>
              <a:t>Tripartite</a:t>
            </a:r>
            <a:r>
              <a:rPr lang="nb-NO" sz="2000" dirty="0"/>
              <a:t> Cooperation </a:t>
            </a:r>
            <a:r>
              <a:rPr lang="nb-NO" sz="2000" dirty="0" err="1"/>
              <a:t>between</a:t>
            </a:r>
            <a:r>
              <a:rPr lang="nb-NO" sz="2000" dirty="0"/>
              <a:t> the </a:t>
            </a:r>
            <a:r>
              <a:rPr lang="nb-NO" sz="2000" dirty="0" err="1"/>
              <a:t>Government</a:t>
            </a:r>
            <a:r>
              <a:rPr lang="nb-NO" sz="2000" dirty="0"/>
              <a:t> and the </a:t>
            </a:r>
            <a:r>
              <a:rPr lang="nb-NO" sz="2000" dirty="0" err="1"/>
              <a:t>Social</a:t>
            </a:r>
            <a:r>
              <a:rPr lang="nb-NO" sz="2000" dirty="0"/>
              <a:t> Partners – Trade Unions and </a:t>
            </a:r>
            <a:r>
              <a:rPr lang="nb-NO" sz="2000" dirty="0" err="1"/>
              <a:t>Employers</a:t>
            </a:r>
            <a:r>
              <a:rPr lang="nb-NO" sz="2000" dirty="0"/>
              <a:t> </a:t>
            </a:r>
            <a:r>
              <a:rPr lang="nb-NO" sz="2000" dirty="0" err="1"/>
              <a:t>Federation</a:t>
            </a:r>
            <a:r>
              <a:rPr lang="nb-NO" sz="2000" dirty="0"/>
              <a:t> – </a:t>
            </a:r>
            <a:r>
              <a:rPr lang="nb-NO" sz="2000" dirty="0" err="1"/>
              <a:t>that</a:t>
            </a:r>
            <a:r>
              <a:rPr lang="nb-NO" sz="2000" dirty="0"/>
              <a:t> </a:t>
            </a:r>
            <a:r>
              <a:rPr lang="nb-NO" sz="2000" dirty="0" err="1"/>
              <a:t>gives</a:t>
            </a:r>
            <a:r>
              <a:rPr lang="nb-NO" sz="2000" dirty="0"/>
              <a:t> </a:t>
            </a:r>
            <a:r>
              <a:rPr lang="nb-NO" sz="2000" dirty="0" err="1"/>
              <a:t>predictability</a:t>
            </a:r>
            <a:r>
              <a:rPr lang="nb-NO" sz="2000" dirty="0"/>
              <a:t> in </a:t>
            </a:r>
            <a:r>
              <a:rPr lang="nb-NO" sz="2000" dirty="0" err="1"/>
              <a:t>work</a:t>
            </a:r>
            <a:r>
              <a:rPr lang="nb-NO" sz="2000" dirty="0"/>
              <a:t> </a:t>
            </a:r>
            <a:r>
              <a:rPr lang="nb-NO" sz="2000" dirty="0" err="1"/>
              <a:t>life</a:t>
            </a:r>
            <a:r>
              <a:rPr lang="nb-NO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76FB1E-4F14-403D-B898-37E759A66C34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14934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/>
              <a:t>Combination of </a:t>
            </a:r>
            <a:r>
              <a:rPr lang="nb-NO" sz="2800" dirty="0" err="1"/>
              <a:t>high</a:t>
            </a:r>
            <a:r>
              <a:rPr lang="nb-NO" sz="2800" dirty="0"/>
              <a:t> </a:t>
            </a:r>
            <a:r>
              <a:rPr lang="nb-NO" sz="2800" dirty="0" err="1"/>
              <a:t>female</a:t>
            </a:r>
            <a:r>
              <a:rPr lang="nb-NO" sz="2800" dirty="0"/>
              <a:t> </a:t>
            </a:r>
            <a:r>
              <a:rPr lang="nb-NO" sz="2800" dirty="0" err="1"/>
              <a:t>employment</a:t>
            </a:r>
            <a:r>
              <a:rPr lang="nb-NO" sz="2800" dirty="0"/>
              <a:t> rate </a:t>
            </a:r>
            <a:r>
              <a:rPr lang="nb-NO" sz="2800" dirty="0" err="1"/>
              <a:t>with</a:t>
            </a:r>
            <a:r>
              <a:rPr lang="nb-NO" sz="2800" dirty="0"/>
              <a:t> </a:t>
            </a:r>
            <a:r>
              <a:rPr lang="nb-NO" sz="2800" dirty="0" err="1"/>
              <a:t>high</a:t>
            </a:r>
            <a:r>
              <a:rPr lang="nb-NO" sz="2800" dirty="0"/>
              <a:t> </a:t>
            </a:r>
            <a:r>
              <a:rPr lang="nb-NO" sz="2800" dirty="0" err="1"/>
              <a:t>fertility</a:t>
            </a:r>
            <a:r>
              <a:rPr lang="nb-NO" sz="2800" dirty="0"/>
              <a:t> rate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Among </a:t>
            </a:r>
            <a:r>
              <a:rPr lang="nb-NO" sz="2000" dirty="0" err="1"/>
              <a:t>Europes`s</a:t>
            </a:r>
            <a:r>
              <a:rPr lang="nb-NO" sz="2000" dirty="0"/>
              <a:t> </a:t>
            </a:r>
            <a:r>
              <a:rPr lang="nb-NO" sz="2000" dirty="0" err="1"/>
              <a:t>highest</a:t>
            </a:r>
            <a:r>
              <a:rPr lang="nb-NO" sz="2000" dirty="0"/>
              <a:t> </a:t>
            </a:r>
            <a:r>
              <a:rPr lang="nb-NO" sz="2000" dirty="0" err="1"/>
              <a:t>female</a:t>
            </a:r>
            <a:r>
              <a:rPr lang="nb-NO" sz="2000" dirty="0"/>
              <a:t> </a:t>
            </a:r>
            <a:r>
              <a:rPr lang="nb-NO" sz="2000" dirty="0" err="1"/>
              <a:t>employment</a:t>
            </a:r>
            <a:r>
              <a:rPr lang="nb-NO" sz="2000" dirty="0"/>
              <a:t> rate – 80 </a:t>
            </a:r>
            <a:r>
              <a:rPr lang="nb-NO" sz="2000" dirty="0" err="1"/>
              <a:t>percent</a:t>
            </a:r>
            <a:r>
              <a:rPr lang="nb-NO" sz="2000" dirty="0"/>
              <a:t> </a:t>
            </a:r>
            <a:r>
              <a:rPr lang="nb-NO" sz="2000" dirty="0" err="1"/>
              <a:t>aged</a:t>
            </a:r>
            <a:r>
              <a:rPr lang="nb-NO" sz="2000" dirty="0"/>
              <a:t> 25 – 66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75 </a:t>
            </a:r>
            <a:r>
              <a:rPr lang="nb-NO" sz="2000" dirty="0" err="1"/>
              <a:t>percent</a:t>
            </a:r>
            <a:r>
              <a:rPr lang="nb-NO" sz="2000" dirty="0"/>
              <a:t> of </a:t>
            </a:r>
            <a:r>
              <a:rPr lang="nb-NO" sz="2000" dirty="0" err="1"/>
              <a:t>mothers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children</a:t>
            </a:r>
            <a:r>
              <a:rPr lang="nb-NO" sz="2000" dirty="0"/>
              <a:t> </a:t>
            </a:r>
            <a:r>
              <a:rPr lang="nb-NO" sz="2000" dirty="0" err="1"/>
              <a:t>below</a:t>
            </a:r>
            <a:r>
              <a:rPr lang="nb-NO" sz="2000" dirty="0"/>
              <a:t> 3 and 84 </a:t>
            </a:r>
            <a:r>
              <a:rPr lang="nb-NO" sz="2000" dirty="0" err="1"/>
              <a:t>percent</a:t>
            </a:r>
            <a:r>
              <a:rPr lang="nb-NO" sz="2000" dirty="0"/>
              <a:t> </a:t>
            </a:r>
            <a:r>
              <a:rPr lang="nb-NO" sz="2000" dirty="0" err="1"/>
              <a:t>with</a:t>
            </a:r>
            <a:r>
              <a:rPr lang="nb-NO" sz="2000" dirty="0"/>
              <a:t> </a:t>
            </a:r>
            <a:r>
              <a:rPr lang="nb-NO" sz="2000" dirty="0" err="1"/>
              <a:t>children</a:t>
            </a:r>
            <a:r>
              <a:rPr lang="nb-NO" sz="2000" dirty="0"/>
              <a:t> 3 – 6 </a:t>
            </a:r>
            <a:r>
              <a:rPr lang="nb-NO" sz="2000" dirty="0" err="1"/>
              <a:t>years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The </a:t>
            </a:r>
            <a:r>
              <a:rPr lang="nb-NO" sz="2000" dirty="0" err="1"/>
              <a:t>fertility</a:t>
            </a:r>
            <a:r>
              <a:rPr lang="nb-NO" sz="2000" dirty="0"/>
              <a:t> rate is </a:t>
            </a:r>
            <a:r>
              <a:rPr lang="nb-NO" sz="2000" dirty="0" smtClean="0"/>
              <a:t>1,76 </a:t>
            </a:r>
            <a:r>
              <a:rPr lang="nb-NO" sz="2000" dirty="0" err="1" smtClean="0"/>
              <a:t>children</a:t>
            </a:r>
            <a:r>
              <a:rPr lang="nb-NO" sz="2000" dirty="0" smtClean="0"/>
              <a:t> (2014)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 err="1"/>
              <a:t>Explained</a:t>
            </a:r>
            <a:r>
              <a:rPr lang="nb-NO" sz="2000" dirty="0"/>
              <a:t> by </a:t>
            </a:r>
            <a:r>
              <a:rPr lang="nb-NO" sz="2000" dirty="0" err="1"/>
              <a:t>Norway`s</a:t>
            </a:r>
            <a:r>
              <a:rPr lang="nb-NO" sz="2000" dirty="0"/>
              <a:t> </a:t>
            </a:r>
            <a:r>
              <a:rPr lang="nb-NO" sz="2000" dirty="0" err="1"/>
              <a:t>performance</a:t>
            </a:r>
            <a:r>
              <a:rPr lang="nb-NO" sz="2000" dirty="0"/>
              <a:t> </a:t>
            </a:r>
            <a:r>
              <a:rPr lang="nb-NO" sz="2000" dirty="0" err="1"/>
              <a:t>on</a:t>
            </a:r>
            <a:r>
              <a:rPr lang="nb-NO" sz="2000" dirty="0"/>
              <a:t> parental </a:t>
            </a:r>
            <a:r>
              <a:rPr lang="nb-NO" sz="2000" dirty="0" err="1"/>
              <a:t>leave</a:t>
            </a:r>
            <a:r>
              <a:rPr lang="nb-NO" sz="2000" dirty="0"/>
              <a:t> arrangements and </a:t>
            </a:r>
            <a:r>
              <a:rPr lang="nb-NO" sz="2000" dirty="0" err="1"/>
              <a:t>childcare</a:t>
            </a:r>
            <a:r>
              <a:rPr lang="nb-NO" sz="2000" dirty="0"/>
              <a:t> </a:t>
            </a:r>
            <a:r>
              <a:rPr lang="nb-NO" sz="2000" dirty="0" err="1"/>
              <a:t>facilities</a:t>
            </a:r>
            <a:r>
              <a:rPr lang="nb-NO" sz="2000" dirty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nb-NO" sz="2000" dirty="0"/>
              <a:t>Norway </a:t>
            </a:r>
            <a:r>
              <a:rPr lang="nb-NO" sz="2000" dirty="0" err="1"/>
              <a:t>already</a:t>
            </a:r>
            <a:r>
              <a:rPr lang="nb-NO" sz="2000" dirty="0"/>
              <a:t> </a:t>
            </a:r>
            <a:r>
              <a:rPr lang="nb-NO" sz="2000" dirty="0" err="1"/>
              <a:t>reached</a:t>
            </a:r>
            <a:r>
              <a:rPr lang="nb-NO" sz="2000" dirty="0"/>
              <a:t> the </a:t>
            </a:r>
            <a:r>
              <a:rPr lang="nb-NO" sz="2000" dirty="0" err="1"/>
              <a:t>objectives</a:t>
            </a:r>
            <a:r>
              <a:rPr lang="nb-NO" sz="2000" dirty="0"/>
              <a:t> of the </a:t>
            </a:r>
            <a:r>
              <a:rPr lang="nb-NO" sz="2000" dirty="0" smtClean="0"/>
              <a:t>EU </a:t>
            </a:r>
            <a:r>
              <a:rPr lang="nb-NO" sz="2000" dirty="0"/>
              <a:t>2020 – Growth and </a:t>
            </a:r>
            <a:r>
              <a:rPr lang="nb-NO" sz="2000" dirty="0" err="1"/>
              <a:t>Employment</a:t>
            </a:r>
            <a:r>
              <a:rPr lang="nb-NO" sz="2000" dirty="0"/>
              <a:t> </a:t>
            </a:r>
            <a:r>
              <a:rPr lang="nb-NO" sz="2000" dirty="0" err="1"/>
              <a:t>Strategy</a:t>
            </a:r>
            <a:r>
              <a:rPr lang="nb-NO" sz="2000" dirty="0"/>
              <a:t>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1CE06-D57A-43AF-A77B-307E89D34EF0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410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Parental </a:t>
            </a:r>
            <a:r>
              <a:rPr lang="nb-NO" dirty="0" err="1"/>
              <a:t>leave</a:t>
            </a:r>
            <a:r>
              <a:rPr lang="nb-NO" dirty="0"/>
              <a:t> </a:t>
            </a:r>
            <a:r>
              <a:rPr lang="nb-NO" dirty="0" err="1"/>
              <a:t>schemes</a:t>
            </a:r>
            <a:r>
              <a:rPr lang="nb-NO" dirty="0"/>
              <a:t> and </a:t>
            </a:r>
            <a:r>
              <a:rPr lang="nb-NO" dirty="0" err="1"/>
              <a:t>Childcare</a:t>
            </a:r>
            <a:r>
              <a:rPr lang="nb-NO" dirty="0"/>
              <a:t> </a:t>
            </a:r>
            <a:r>
              <a:rPr lang="nb-NO" dirty="0" err="1" smtClean="0"/>
              <a:t>facilities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19138" y="1556792"/>
            <a:ext cx="7631838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Full </a:t>
            </a:r>
            <a:r>
              <a:rPr lang="nb-NO" sz="2000" dirty="0" err="1"/>
              <a:t>kindergarten</a:t>
            </a:r>
            <a:r>
              <a:rPr lang="nb-NO" sz="2000" dirty="0"/>
              <a:t> </a:t>
            </a:r>
            <a:r>
              <a:rPr lang="nb-NO" sz="2000" dirty="0" err="1"/>
              <a:t>coverage</a:t>
            </a:r>
            <a:r>
              <a:rPr lang="nb-NO" sz="2000" dirty="0"/>
              <a:t> to </a:t>
            </a:r>
            <a:r>
              <a:rPr lang="nb-NO" sz="2000" dirty="0" err="1"/>
              <a:t>affordable</a:t>
            </a:r>
            <a:r>
              <a:rPr lang="nb-NO" sz="2000" dirty="0"/>
              <a:t> </a:t>
            </a:r>
            <a:r>
              <a:rPr lang="nb-NO" sz="2000" dirty="0" err="1" smtClean="0"/>
              <a:t>prices</a:t>
            </a:r>
            <a:r>
              <a:rPr lang="nb-NO" sz="2000" dirty="0" smtClean="0"/>
              <a:t>.</a:t>
            </a:r>
          </a:p>
          <a:p>
            <a:pPr marL="0" indent="0"/>
            <a:endParaRPr lang="nb-NO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smtClean="0"/>
              <a:t>Three </a:t>
            </a:r>
            <a:r>
              <a:rPr lang="nb-NO" sz="2000" dirty="0" err="1"/>
              <a:t>Partition</a:t>
            </a:r>
            <a:r>
              <a:rPr lang="nb-NO" sz="2000" dirty="0"/>
              <a:t> of (</a:t>
            </a:r>
            <a:r>
              <a:rPr lang="nb-NO" sz="2000" dirty="0" err="1"/>
              <a:t>paid</a:t>
            </a:r>
            <a:r>
              <a:rPr lang="nb-NO" sz="2000" dirty="0"/>
              <a:t>) Parental </a:t>
            </a:r>
            <a:r>
              <a:rPr lang="nb-NO" sz="2000" dirty="0" err="1"/>
              <a:t>Leave</a:t>
            </a:r>
            <a:r>
              <a:rPr lang="nb-NO" sz="2000" dirty="0"/>
              <a:t> Scheme</a:t>
            </a:r>
            <a:r>
              <a:rPr lang="nb-NO" sz="2000" dirty="0" smtClean="0"/>
              <a:t>.</a:t>
            </a:r>
          </a:p>
          <a:p>
            <a:pPr marL="0" indent="0"/>
            <a:endParaRPr lang="nb-NO" sz="2000" dirty="0" smtClean="0"/>
          </a:p>
          <a:p>
            <a:pPr marL="0" indent="0"/>
            <a:endParaRPr lang="nb-NO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0" indent="0"/>
            <a:endParaRPr lang="nb-NO" sz="2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78C219-710D-455A-BC40-ADD1D0E5457F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  <p:graphicFrame>
        <p:nvGraphicFramePr>
          <p:cNvPr id="7" name="Tabel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005494"/>
              </p:ext>
            </p:extLst>
          </p:nvPr>
        </p:nvGraphicFramePr>
        <p:xfrm>
          <a:off x="1524000" y="3110888"/>
          <a:ext cx="60960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63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Total Length of parental scheme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Before 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Birth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Mother`s 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Share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Father`s 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Share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Common 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Share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381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49 / 59 </a:t>
                      </a: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weeks</a:t>
                      </a:r>
                      <a:endParaRPr lang="nb-NO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r>
                        <a:rPr lang="nb-NO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/ 80 </a:t>
                      </a:r>
                      <a:r>
                        <a:rPr lang="nb-NO" sz="1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percent</a:t>
                      </a:r>
                      <a:r>
                        <a:rPr lang="nb-NO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b-NO" sz="1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paid</a:t>
                      </a:r>
                      <a:r>
                        <a:rPr lang="nb-NO" sz="14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parental </a:t>
                      </a:r>
                      <a:r>
                        <a:rPr lang="nb-NO" sz="1400" b="1" baseline="0" dirty="0" err="1" smtClean="0">
                          <a:latin typeface="Times New Roman"/>
                          <a:ea typeface="Calibri"/>
                          <a:cs typeface="Times New Roman"/>
                        </a:rPr>
                        <a:t>leave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3 weeks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weeks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weeks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26/36weeks</a:t>
                      </a:r>
                      <a:endParaRPr lang="nb-NO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875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Gender Balance in Political- and Economic Decision-Making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Political Decision- Making: Norway`s new Liberal Conservative Coalition Government maintain  50/50 percent Gender Balance.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Economic Decision- Making: Norway`s </a:t>
            </a:r>
            <a:r>
              <a:rPr lang="en-US" sz="2400" dirty="0" err="1"/>
              <a:t>Stateowned</a:t>
            </a:r>
            <a:r>
              <a:rPr lang="en-US" sz="2400" dirty="0"/>
              <a:t> Companies and Public Limited Companies (PLCs) maintain 60/40 percent Gender Balance.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Main high-lights &amp; lessons learned.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A83EA-F889-422B-962B-71E8AAFC105E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3329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Promoting Change –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The </a:t>
            </a:r>
            <a:r>
              <a:rPr lang="en-US" sz="2800" dirty="0"/>
              <a:t>Interplay between Instruments and Incentives 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 smtClean="0"/>
              <a:t>Coercive 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Utilitarian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Normative  </a:t>
            </a:r>
            <a:endParaRPr lang="nb-NO" sz="2000" dirty="0"/>
          </a:p>
          <a:p>
            <a:pPr>
              <a:buFont typeface="Arial" panose="020B0604020202020204" pitchFamily="34" charset="0"/>
              <a:buChar char="•"/>
            </a:pPr>
            <a:endParaRPr lang="nb-NO" sz="2000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b="1" dirty="0"/>
              <a:t>Cognitive change on individual and societal level</a:t>
            </a:r>
            <a:endParaRPr lang="nb-NO" sz="2000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0E4270-2485-4890-8F29-D63AB12B3360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15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14489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”</a:t>
            </a:r>
            <a:r>
              <a:rPr lang="en-US" sz="2800" dirty="0" smtClean="0"/>
              <a:t>Gender-Equality-Wonderland </a:t>
            </a:r>
            <a:r>
              <a:rPr lang="en-US" sz="2800" dirty="0"/>
              <a:t>Norway?”</a:t>
            </a:r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Deficits and challenges ahead:</a:t>
            </a:r>
          </a:p>
          <a:p>
            <a:endParaRPr lang="en-US" sz="2000" dirty="0"/>
          </a:p>
          <a:p>
            <a:r>
              <a:rPr lang="en-US" sz="2000" u="sng" dirty="0" err="1"/>
              <a:t>Labour</a:t>
            </a:r>
            <a:r>
              <a:rPr lang="en-US" sz="2000" u="sng" dirty="0"/>
              <a:t> Market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One of Europe`s most Gender segregated </a:t>
            </a:r>
            <a:r>
              <a:rPr lang="en-US" sz="2000" dirty="0" err="1"/>
              <a:t>labour</a:t>
            </a:r>
            <a:r>
              <a:rPr lang="en-US" sz="2000" dirty="0"/>
              <a:t> markets.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high level of female part-time-employment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Both which are structural deficits related to unequal pay between women and men.</a:t>
            </a:r>
          </a:p>
          <a:p>
            <a:endParaRPr lang="en-US" sz="2000" dirty="0"/>
          </a:p>
          <a:p>
            <a:r>
              <a:rPr lang="en-US" sz="2000" u="sng" dirty="0"/>
              <a:t>Economic Decision-Making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Still very few CEOs in Top-Executive Management are Women – 18 percent which is EU-average.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FE881C-E922-4320-B3C4-D4ABDD630B3C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74403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 the pipe-line – </a:t>
            </a:r>
            <a:br>
              <a:rPr lang="nb-NO" dirty="0" smtClean="0"/>
            </a:br>
            <a:r>
              <a:rPr lang="nb-NO" dirty="0" err="1" smtClean="0"/>
              <a:t>What`s</a:t>
            </a:r>
            <a:r>
              <a:rPr lang="nb-NO" dirty="0" smtClean="0"/>
              <a:t> </a:t>
            </a:r>
            <a:r>
              <a:rPr lang="nb-NO" dirty="0" err="1" smtClean="0"/>
              <a:t>next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Governmental White paper on Gender Equality</a:t>
            </a:r>
          </a:p>
          <a:p>
            <a:pPr marL="0" indent="0"/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New Universal Anti - Discrimination Law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Summaries in English will be available </a:t>
            </a:r>
            <a:endParaRPr lang="en-GB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48CA7-BA4C-49D5-B33F-3C9F3C2502C8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6744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–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</a:t>
            </a:r>
            <a:r>
              <a:rPr lang="en-US" dirty="0"/>
              <a:t>learned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Gender Equality – is about democracy and equal opportunities – for both men and women!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But it is also about smart economics, economic growth and sustainable development.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There are no quick fix, one-dimensional or unilateral answers to </a:t>
            </a:r>
            <a:r>
              <a:rPr lang="en-US" sz="2000" i="1" dirty="0"/>
              <a:t>Gender Equality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Hence  the Gender Equality Framework should provide for individual choices and personal freedom supported by a balanced mix of regulatory and self-regulatory measures.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FC4F0A-6E4C-45F7-843B-0133E7CBECDC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947379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Thank You for the Attention!</a:t>
            </a:r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E6D30A-4F33-49F2-B700-56F8D59CE378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pic>
        <p:nvPicPr>
          <p:cNvPr id="7" name="il_fi" descr="http://www.aftenposten.no/migration_catalog/article5900883.ece/BINARY/w380/DENMARK-+-vikingskip_hoyd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5329" y="1556792"/>
            <a:ext cx="353881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55956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&amp; Change in the Images of Men and Manhood.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DFF70B-1EEB-4855-A8E7-328CB0383E3B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sp>
        <p:nvSpPr>
          <p:cNvPr id="13" name="Plassholder for innhold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Wikings (800 – 1100</a:t>
            </a:r>
            <a:r>
              <a:rPr lang="en-US" sz="2800" dirty="0" smtClean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lassholder for innhold 3" descr="http://cdn.static-economist.com/sites/default/files/imagecache/full-width/images/print-edition/20130202_LDP001_0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7936" y="2421199"/>
            <a:ext cx="566737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1960s – </a:t>
            </a:r>
            <a:r>
              <a:rPr lang="nb-NO" dirty="0" smtClean="0"/>
              <a:t>1970s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A25D5F-BA39-4AD8-B2E5-8010333E5EB8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pic>
        <p:nvPicPr>
          <p:cNvPr id="9" name="il_fi" descr="http://media31.dimu.no/media/image/OMU/OB.A10830/204?width=500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600" y="2132856"/>
            <a:ext cx="4783596" cy="3846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1980s – </a:t>
            </a:r>
            <a:r>
              <a:rPr lang="nb-NO" dirty="0" smtClean="0"/>
              <a:t>1990s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F5BE19-6E5C-434D-BCAA-25A9E939741C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  <p:pic>
        <p:nvPicPr>
          <p:cNvPr id="7" name="irc_mi" descr="http://fjellblogg.files.wordpress.com/2012/02/ryggsekk-21.png?w=584&amp;h=231">
            <a:hlinkClick r:id="rId2"/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5562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22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nb-NO" dirty="0"/>
              <a:t>2000 – </a:t>
            </a:r>
            <a:r>
              <a:rPr lang="nb-NO" dirty="0" smtClean="0"/>
              <a:t>2015</a:t>
            </a:r>
          </a:p>
          <a:p>
            <a:pPr marL="0" indent="0"/>
            <a:endParaRPr lang="en-US" sz="1800" dirty="0" smtClean="0"/>
          </a:p>
          <a:p>
            <a:pPr marL="0" indent="0" algn="ctr"/>
            <a:r>
              <a:rPr lang="en-US" sz="1800" dirty="0" smtClean="0"/>
              <a:t>Fostering </a:t>
            </a:r>
            <a:r>
              <a:rPr lang="en-US" sz="1800" dirty="0"/>
              <a:t>Caring Masculinities</a:t>
            </a:r>
          </a:p>
          <a:p>
            <a:pPr marL="0" indent="0"/>
            <a:endParaRPr lang="nb-NO" dirty="0"/>
          </a:p>
          <a:p>
            <a:pPr marL="0" indent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1C2E4-33D0-4D92-8D62-71C20BE8201E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  <p:pic>
        <p:nvPicPr>
          <p:cNvPr id="7" name="irc_mi" descr="http://www.babybjorn.co.uk/images/pappa-med-glad-baby-i-barsele-fran-babybjorn-1465-w668.jpg">
            <a:hlinkClick r:id="rId2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80928"/>
            <a:ext cx="5760720" cy="24577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827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br>
              <a:rPr lang="en-US" dirty="0"/>
            </a:br>
            <a:r>
              <a:rPr lang="en-US" dirty="0"/>
              <a:t>Gender Policy Framework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Theoretical part:                              Concepts</a:t>
            </a:r>
            <a:r>
              <a:rPr lang="en-US" sz="2400" dirty="0"/>
              <a:t>, Perspectives and </a:t>
            </a:r>
            <a:r>
              <a:rPr lang="en-US" sz="2400" dirty="0" smtClean="0"/>
              <a:t>Strategies. </a:t>
            </a:r>
          </a:p>
          <a:p>
            <a:pPr marL="0" indent="0"/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Empirical part:                                           National Policies on Gender Equality – with Experiences </a:t>
            </a:r>
            <a:r>
              <a:rPr lang="en-US" sz="2400" dirty="0"/>
              <a:t>and Practices – </a:t>
            </a:r>
            <a:r>
              <a:rPr lang="en-US" sz="2400" dirty="0" smtClean="0"/>
              <a:t>and with </a:t>
            </a:r>
            <a:r>
              <a:rPr lang="en-US" sz="2400" dirty="0"/>
              <a:t>an emphasis on Gender Equality and Men, Employment and Reconciliation policies, Gender Balance in political and economical decision-making policy. 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93C11-F9F2-4B89-8FDC-4C12C12651C8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6888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Gender Equality Framework </a:t>
            </a:r>
            <a:endParaRPr lang="nb-NO" sz="24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overall objective of Norwegian Gender Equality Politics is to provide a framework for equal opportunities and individual choice for both women and men as well as their families.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Gender Equality as an fundamental dimension of the Nordic Welfare State.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Broad political consensus where both left and right in politics merits the objective.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Political and ideological deliberations more on the means and how to get there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53231-7603-45EA-96A6-DF92C624A6C2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7400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Concepts –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Gender </a:t>
            </a:r>
            <a:r>
              <a:rPr lang="en-US" b="1" dirty="0"/>
              <a:t>Equality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Both men and women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Equal Opportunities vs Equal Out-Puts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Underlying Ideologies and Gender Equality or Liberalism versus Socialism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Gender + and Multiple Discrimination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Norway</a:t>
            </a:r>
            <a:r>
              <a:rPr lang="en-US" sz="2000" dirty="0"/>
              <a:t>:  Balanced, flexible and pragmatic approach.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91DDAF-3053-4A79-956B-65B473CC028B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387462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Perspectives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Fundamental Right Perspective </a:t>
            </a:r>
            <a:r>
              <a:rPr lang="en-US" sz="2000" dirty="0"/>
              <a:t>– Democracy and Human Rights</a:t>
            </a:r>
          </a:p>
          <a:p>
            <a:endParaRPr lang="en-US" sz="2000" dirty="0"/>
          </a:p>
          <a:p>
            <a:r>
              <a:rPr lang="en-US" sz="2000" b="1" dirty="0"/>
              <a:t>Economic Perspective </a:t>
            </a:r>
            <a:r>
              <a:rPr lang="en-US" sz="2000" dirty="0"/>
              <a:t>– Sustainable Economy – GNP (Macro – macro-economic level) related to employment – Business Case related to competition and innovation (Micro-economic level)</a:t>
            </a:r>
          </a:p>
          <a:p>
            <a:endParaRPr lang="en-US" sz="2000" dirty="0"/>
          </a:p>
          <a:p>
            <a:r>
              <a:rPr lang="en-US" sz="2000" b="1" dirty="0"/>
              <a:t>Norway</a:t>
            </a:r>
            <a:r>
              <a:rPr lang="en-US" sz="2000" dirty="0"/>
              <a:t>: ”To comply with Human Rights is a moral deed and to invest in Gender Equality is smart economy!”</a:t>
            </a:r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7CD630-BBC9-45E5-B227-F899D97F4805}" type="datetime1">
              <a:rPr lang="en-GB" smtClean="0"/>
              <a:t>24/09/2015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The Norwegian Gender Equality Framework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3575312"/>
      </p:ext>
    </p:extLst>
  </p:cSld>
  <p:clrMapOvr>
    <a:masterClrMapping/>
  </p:clrMapOvr>
</p:sld>
</file>

<file path=ppt/theme/theme1.xml><?xml version="1.0" encoding="utf-8"?>
<a:theme xmlns:a="http://schemas.openxmlformats.org/drawingml/2006/main" name="BLD NORSK MAL GRØNN">
  <a:themeElements>
    <a:clrScheme name="BLD RGB fargepalett">
      <a:dk1>
        <a:sysClr val="windowText" lastClr="000000"/>
      </a:dk1>
      <a:lt1>
        <a:sysClr val="window" lastClr="FFFFFF"/>
      </a:lt1>
      <a:dk2>
        <a:srgbClr val="7A6855"/>
      </a:dk2>
      <a:lt2>
        <a:srgbClr val="FFFFFF"/>
      </a:lt2>
      <a:accent1>
        <a:srgbClr val="009CA6"/>
      </a:accent1>
      <a:accent2>
        <a:srgbClr val="A4D65E"/>
      </a:accent2>
      <a:accent3>
        <a:srgbClr val="E56A54"/>
      </a:accent3>
      <a:accent4>
        <a:srgbClr val="00A3E0"/>
      </a:accent4>
      <a:accent5>
        <a:srgbClr val="FFDA24"/>
      </a:accent5>
      <a:accent6>
        <a:srgbClr val="B1B3B3"/>
      </a:accent6>
      <a:hlink>
        <a:srgbClr val="E56A55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D ENGELSK MAL GRØNN">
  <a:themeElements>
    <a:clrScheme name="BLD RGB fargepalett">
      <a:dk1>
        <a:sysClr val="windowText" lastClr="000000"/>
      </a:dk1>
      <a:lt1>
        <a:sysClr val="window" lastClr="FFFFFF"/>
      </a:lt1>
      <a:dk2>
        <a:srgbClr val="7A6855"/>
      </a:dk2>
      <a:lt2>
        <a:srgbClr val="FFFFFF"/>
      </a:lt2>
      <a:accent1>
        <a:srgbClr val="009CA6"/>
      </a:accent1>
      <a:accent2>
        <a:srgbClr val="A4D65E"/>
      </a:accent2>
      <a:accent3>
        <a:srgbClr val="E56A54"/>
      </a:accent3>
      <a:accent4>
        <a:srgbClr val="00A3E0"/>
      </a:accent4>
      <a:accent5>
        <a:srgbClr val="FFDA24"/>
      </a:accent5>
      <a:accent6>
        <a:srgbClr val="B1B3B3"/>
      </a:accent6>
      <a:hlink>
        <a:srgbClr val="E56A55"/>
      </a:hlink>
      <a:folHlink>
        <a:srgbClr val="00A3E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BLD eng og norsk GRØNN</Template>
  <TotalTime>108</TotalTime>
  <Words>820</Words>
  <Application>Microsoft Office PowerPoint</Application>
  <PresentationFormat>Diavetítés a képernyőre (4:3 oldalarány)</PresentationFormat>
  <Paragraphs>179</Paragraphs>
  <Slides>19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Verdana</vt:lpstr>
      <vt:lpstr>BLD NORSK MAL GRØNN</vt:lpstr>
      <vt:lpstr>BLD ENGELSK MAL GRØNN</vt:lpstr>
      <vt:lpstr>   The Norwegian  Gender Equality Framework</vt:lpstr>
      <vt:lpstr>Continuity &amp; Change in the Images of Men and Manhood.</vt:lpstr>
      <vt:lpstr>PowerPoint bemutató</vt:lpstr>
      <vt:lpstr>PowerPoint bemutató</vt:lpstr>
      <vt:lpstr>PowerPoint bemutató</vt:lpstr>
      <vt:lpstr>Introduction:  Gender Policy Framework</vt:lpstr>
      <vt:lpstr>Gender Equality Framework </vt:lpstr>
      <vt:lpstr>Concepts –  Gender Equality</vt:lpstr>
      <vt:lpstr>Perspectives</vt:lpstr>
      <vt:lpstr>Strategies </vt:lpstr>
      <vt:lpstr>Labour Market Characteristics – ”Welfare Capitalism”</vt:lpstr>
      <vt:lpstr>Combination of high female employment rate with high fertility rate</vt:lpstr>
      <vt:lpstr>Parental leave schemes and Childcare facilities</vt:lpstr>
      <vt:lpstr>Gender Balance in Political- and Economic Decision-Making</vt:lpstr>
      <vt:lpstr>Promoting Change –  The Interplay between Instruments and Incentives </vt:lpstr>
      <vt:lpstr>”Gender-Equality-Wonderland Norway?”</vt:lpstr>
      <vt:lpstr>In the pipe-line –  What`s next?</vt:lpstr>
      <vt:lpstr>Conclusions –  Lessons learned</vt:lpstr>
      <vt:lpstr>Thank You for the Attention!</vt:lpstr>
    </vt:vector>
  </TitlesOfParts>
  <Company>STATEN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Norwegian  Gender Equality Framework</dc:title>
  <dc:creator>Petter Sørlien</dc:creator>
  <cp:lastModifiedBy>Sabján Katalin</cp:lastModifiedBy>
  <cp:revision>30</cp:revision>
  <cp:lastPrinted>2015-09-16T06:28:52Z</cp:lastPrinted>
  <dcterms:created xsi:type="dcterms:W3CDTF">2015-09-15T09:29:35Z</dcterms:created>
  <dcterms:modified xsi:type="dcterms:W3CDTF">2015-09-24T03:31:09Z</dcterms:modified>
</cp:coreProperties>
</file>