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89" r:id="rId2"/>
    <p:sldId id="259" r:id="rId3"/>
    <p:sldId id="291" r:id="rId4"/>
    <p:sldId id="292" r:id="rId5"/>
    <p:sldId id="293" r:id="rId6"/>
    <p:sldId id="294" r:id="rId7"/>
    <p:sldId id="295" r:id="rId8"/>
    <p:sldId id="296" r:id="rId9"/>
    <p:sldId id="297" r:id="rId10"/>
    <p:sldId id="298" r:id="rId11"/>
    <p:sldId id="299" r:id="rId12"/>
    <p:sldId id="300" r:id="rId13"/>
    <p:sldId id="302" r:id="rId14"/>
    <p:sldId id="304" r:id="rId15"/>
    <p:sldId id="290" r:id="rId16"/>
    <p:sldId id="307" r:id="rId17"/>
    <p:sldId id="287" r:id="rId18"/>
    <p:sldId id="309" r:id="rId19"/>
    <p:sldId id="310" r:id="rId20"/>
    <p:sldId id="311" r:id="rId21"/>
    <p:sldId id="308" r:id="rId22"/>
    <p:sldId id="306" r:id="rId23"/>
    <p:sldId id="312" r:id="rId24"/>
    <p:sldId id="288" r:id="rId25"/>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076"/>
    <a:srgbClr val="5FAF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55" autoAdjust="0"/>
  </p:normalViewPr>
  <p:slideViewPr>
    <p:cSldViewPr snapToGrid="0" snapToObjects="1">
      <p:cViewPr varScale="1">
        <p:scale>
          <a:sx n="64" d="100"/>
          <a:sy n="64" d="100"/>
        </p:scale>
        <p:origin x="148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DD37D-C432-43EA-9ADE-2B498836AAEB}" type="datetimeFigureOut">
              <a:rPr lang="nb-NO" smtClean="0"/>
              <a:t>24.09.2015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48AC0E-45B4-49D5-853D-0D18CF1B787F}" type="slidenum">
              <a:rPr lang="nb-NO" smtClean="0"/>
              <a:t>‹#›</a:t>
            </a:fld>
            <a:endParaRPr lang="nb-NO"/>
          </a:p>
        </p:txBody>
      </p:sp>
    </p:spTree>
    <p:extLst>
      <p:ext uri="{BB962C8B-B14F-4D97-AF65-F5344CB8AC3E}">
        <p14:creationId xmlns:p14="http://schemas.microsoft.com/office/powerpoint/2010/main" val="77038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1.	Planning for Equality in a conservative region. Thank you for the invitation! I’ve been working in Vest-</a:t>
            </a:r>
            <a:r>
              <a:rPr lang="en-US" dirty="0" err="1" smtClean="0"/>
              <a:t>Agder</a:t>
            </a:r>
            <a:r>
              <a:rPr lang="en-US" dirty="0" smtClean="0"/>
              <a:t> County Council since 1999, most of the time on projects and plans concerning Equality , inclusion and diversity. We moved quite far onwards, and we like to share our experience.</a:t>
            </a:r>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a:t>
            </a:fld>
            <a:endParaRPr lang="nb-NO"/>
          </a:p>
        </p:txBody>
      </p:sp>
    </p:spTree>
    <p:extLst>
      <p:ext uri="{BB962C8B-B14F-4D97-AF65-F5344CB8AC3E}">
        <p14:creationId xmlns:p14="http://schemas.microsoft.com/office/powerpoint/2010/main" val="3920265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10</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11</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12</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13</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14</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Planen er utarbeidet i løpet av 2014.  200 forskjellige mennesker har deltatt. Vi starta med en ungdomskonferanse 8.februar. Så har vi hatt fem åpne temakonferanser, brukerpanel og høringskonferanse. Det meste har vært lagt utenom vanlig arbeidstid for å slippe alle interesserte til. I brukerutvalget satt blant annet repr. for Skeiv ungdom og  krisesenteret sammen med forstanderen i muslimsk union og biskopen i Agder. Vi har hatt innlegg av forskere, ungdommer, politikere, rådmenn og representanter for berørte organisasjoner. Og vi har brukt kreative metoder som har likestilt høyre og venstre hjernehalvdel i tråd med Albert Einsteins kloke ord: «Lek er den høyeste formen for vitenskap.</a:t>
            </a:r>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15</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16</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Som sagt var rundt 200 med i selv planprosessen. Høringen skapte også engasjement. Fire meningsforskjeller mellom fylkesutvalgene</a:t>
            </a:r>
            <a:r>
              <a:rPr lang="nb-NO" baseline="0" dirty="0" smtClean="0"/>
              <a:t> i Aust-Agder og Vest-Agder bidro til presse, oppmerksomhet og debatt.</a:t>
            </a:r>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17</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18</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19</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EQUALITY: that all persons shall have equal rights and opportunities in society, regardless of gender, functional ability, sexual orientation, age, ethnicity and religion etc. The Norwegian word ‘</a:t>
            </a:r>
            <a:r>
              <a:rPr lang="en-US" dirty="0" err="1" smtClean="0"/>
              <a:t>likestilling</a:t>
            </a:r>
            <a:r>
              <a:rPr lang="en-US" dirty="0" smtClean="0"/>
              <a:t>’ has traditionally been used to refer to equality between women and men. This is still the most common use of the word, but, in recent years, its meaning has been expanded and now also includes other grounds for discrimination. Equality between the genders is often described as ‘</a:t>
            </a:r>
            <a:r>
              <a:rPr lang="en-US" dirty="0" err="1" smtClean="0"/>
              <a:t>kjønnslikestilling</a:t>
            </a:r>
            <a:r>
              <a:rPr lang="en-US" dirty="0" smtClean="0"/>
              <a:t>’ (gender equality)</a:t>
            </a:r>
          </a:p>
          <a:p>
            <a:endParaRPr lang="en-US" dirty="0" smtClean="0"/>
          </a:p>
          <a:p>
            <a:r>
              <a:rPr lang="en-US" dirty="0" smtClean="0"/>
              <a:t>EQUALITY: that all persons shall have equal rights and opportunities in society, regardless of gender, functional ability, sexual orientation, age, ethnicity and religion etc. The Norwegian word ‘</a:t>
            </a:r>
            <a:r>
              <a:rPr lang="en-US" dirty="0" err="1" smtClean="0"/>
              <a:t>likestilling</a:t>
            </a:r>
            <a:r>
              <a:rPr lang="en-US" dirty="0" smtClean="0"/>
              <a:t>’ has traditionally been used to refer to equality between women and men. This is still the most common use of the word, but, in recent years, its meaning has been expanded and now also includes other grounds for discrimination. Equality between the genders is often described as ‘</a:t>
            </a:r>
            <a:r>
              <a:rPr lang="en-US" dirty="0" err="1" smtClean="0"/>
              <a:t>kjønnslikestilling</a:t>
            </a:r>
            <a:r>
              <a:rPr lang="en-US" dirty="0" smtClean="0"/>
              <a:t>’ (gender equality)</a:t>
            </a:r>
          </a:p>
          <a:p>
            <a:endParaRPr lang="en-US" dirty="0" smtClean="0"/>
          </a:p>
          <a:p>
            <a:r>
              <a:rPr lang="en-US" dirty="0" smtClean="0"/>
              <a:t>EQUALITY: that all persons shall have equal rights and opportunities in society, regardless of gender, functional ability, sexual orientation, age, ethnicity and religion etc. The Norwegian word ‘</a:t>
            </a:r>
            <a:r>
              <a:rPr lang="en-US" dirty="0" err="1" smtClean="0"/>
              <a:t>likestilling</a:t>
            </a:r>
            <a:r>
              <a:rPr lang="en-US" dirty="0" smtClean="0"/>
              <a:t>’ has traditionally been used to refer to equality between women and men. This is still the most common use of the word, but, in recent years, its meaning has been expanded and now also includes other grounds for discrimination. Equality between the genders is often described as ‘</a:t>
            </a:r>
            <a:r>
              <a:rPr lang="en-US" dirty="0" err="1" smtClean="0"/>
              <a:t>kjønnslikestilling</a:t>
            </a:r>
            <a:r>
              <a:rPr lang="en-US" dirty="0" smtClean="0"/>
              <a:t>’ (gender equality)</a:t>
            </a:r>
          </a:p>
          <a:p>
            <a:endParaRPr lang="en-US" dirty="0" smtClean="0"/>
          </a:p>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2</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20</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21</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22</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23</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24</a:t>
            </a:fld>
            <a:endParaRPr lang="nb-NO"/>
          </a:p>
        </p:txBody>
      </p:sp>
    </p:spTree>
    <p:extLst>
      <p:ext uri="{BB962C8B-B14F-4D97-AF65-F5344CB8AC3E}">
        <p14:creationId xmlns:p14="http://schemas.microsoft.com/office/powerpoint/2010/main" val="129763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smtClean="0"/>
              <a:t>Agder</a:t>
            </a:r>
            <a:r>
              <a:rPr lang="en-US" dirty="0" smtClean="0"/>
              <a:t> is the southernmost region in Norway and consists of two counties and 30 municipalities. The counties, Vest-</a:t>
            </a:r>
            <a:r>
              <a:rPr lang="en-US" dirty="0" err="1" smtClean="0"/>
              <a:t>Agder</a:t>
            </a:r>
            <a:r>
              <a:rPr lang="en-US" dirty="0" smtClean="0"/>
              <a:t> and Aust-Agder, have a combined area of 16,500 km2, and a population of 283.000 inhabitants with backgrounds from 140 countries. The two largest cities in the region are the county capitals Kristiansand and </a:t>
            </a:r>
            <a:r>
              <a:rPr lang="en-US" dirty="0" err="1" smtClean="0"/>
              <a:t>Arendal</a:t>
            </a:r>
            <a:r>
              <a:rPr lang="en-US" dirty="0" smtClean="0"/>
              <a:t> with 82.000 and 44.000 inhabitants, respectively. The majority of the region’s population and businesses are concentrated along the coastline.</a:t>
            </a:r>
          </a:p>
          <a:p>
            <a:r>
              <a:rPr lang="en-US" dirty="0" err="1" smtClean="0"/>
              <a:t>Agder</a:t>
            </a:r>
            <a:r>
              <a:rPr lang="en-US" dirty="0" smtClean="0"/>
              <a:t> is the leading region in Norway on entrepreneurship and export from processed goods. The industry in </a:t>
            </a:r>
            <a:r>
              <a:rPr lang="en-US" dirty="0" err="1" smtClean="0"/>
              <a:t>Agder</a:t>
            </a:r>
            <a:r>
              <a:rPr lang="en-US" dirty="0" smtClean="0"/>
              <a:t> is to a high degree based on energy intensive raw materials processing (e.g. </a:t>
            </a:r>
            <a:r>
              <a:rPr lang="en-US" dirty="0" err="1" smtClean="0"/>
              <a:t>aluminium</a:t>
            </a:r>
            <a:r>
              <a:rPr lang="en-US" dirty="0" smtClean="0"/>
              <a:t>, nickel, and </a:t>
            </a:r>
            <a:r>
              <a:rPr lang="en-US" dirty="0" err="1" smtClean="0"/>
              <a:t>silicium</a:t>
            </a:r>
            <a:r>
              <a:rPr lang="en-US" dirty="0" smtClean="0"/>
              <a:t>). The region is also host to world leading producers of off-shore equipment (drilling and mooring), and has also strong maritime industry clusters.  </a:t>
            </a:r>
            <a:r>
              <a:rPr lang="en-US" dirty="0" err="1" smtClean="0"/>
              <a:t>Agder</a:t>
            </a:r>
            <a:r>
              <a:rPr lang="en-US" dirty="0" smtClean="0"/>
              <a:t> is one of Norway’s biggest producers of hydroelectric power.</a:t>
            </a:r>
          </a:p>
          <a:p>
            <a:endParaRPr lang="en-US" dirty="0" smtClean="0"/>
          </a:p>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3</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Both in politics and cultural/religious areas. The last four years both County Majors have been elected from </a:t>
            </a:r>
            <a:r>
              <a:rPr lang="en-US" dirty="0" err="1" smtClean="0"/>
              <a:t>Høyre</a:t>
            </a:r>
            <a:r>
              <a:rPr lang="en-US" dirty="0" smtClean="0"/>
              <a:t>, the conservative party. And the Progress party that is neo-liberal right wing party also has much support and political positions. In several municipalities schools for the youngest children are closed on Wednesdays, and there is rather strong support for the view that mothers should stay at home with young children. The church is reluctant to gay marriage. Topic concerning LGBT-people were the most debated when making the regional plan for equality, inclusion and diversity last year. But the times are changing, just a little more slowly than elsewhere I Norway. </a:t>
            </a:r>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4</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smtClean="0"/>
              <a:t>Agder</a:t>
            </a:r>
            <a:r>
              <a:rPr lang="en-US" dirty="0" smtClean="0"/>
              <a:t> has scored poorly in Statistic Norway’s gender equality index since surveys began in 1999. The </a:t>
            </a:r>
            <a:r>
              <a:rPr lang="en-US" dirty="0" err="1" smtClean="0"/>
              <a:t>Agder</a:t>
            </a:r>
            <a:r>
              <a:rPr lang="en-US" dirty="0" smtClean="0"/>
              <a:t> counties also fare poorly in Statistic Norway’s survey of living conditions. The region stands out because of negative results on many of the indicators measured, and research indicates a connection between low levels of equality and poor living conditions in </a:t>
            </a:r>
            <a:r>
              <a:rPr lang="en-US" dirty="0" err="1" smtClean="0"/>
              <a:t>Agder</a:t>
            </a:r>
            <a:r>
              <a:rPr lang="en-US" dirty="0" smtClean="0"/>
              <a:t>. </a:t>
            </a:r>
          </a:p>
          <a:p>
            <a:endParaRPr lang="en-US" dirty="0" smtClean="0"/>
          </a:p>
          <a:p>
            <a:r>
              <a:rPr lang="en-US" dirty="0" smtClean="0"/>
              <a:t>There is also a strong positive connection between equality and what is good for the economy. For example, women’s increased participation in the </a:t>
            </a:r>
            <a:r>
              <a:rPr lang="en-US" dirty="0" err="1" smtClean="0"/>
              <a:t>labour</a:t>
            </a:r>
            <a:r>
              <a:rPr lang="en-US" dirty="0" smtClean="0"/>
              <a:t> market from the 1970s onwards has had a significant impact on value creation and prosperity. People are differently equipped to participate in society and the </a:t>
            </a:r>
            <a:r>
              <a:rPr lang="en-US" dirty="0" err="1" smtClean="0"/>
              <a:t>labour</a:t>
            </a:r>
            <a:r>
              <a:rPr lang="en-US" dirty="0" smtClean="0"/>
              <a:t> market. Implementing measures to ensure participation by everyone – investing in people – is expensive, but it costs even more not to. When groups are excluded, society loses out on their contributions to the community, and vicious circles, such as increase differences in health, often arise. Unless systematic efforts are made to prevent and reduce these differences, the cost to society will be high, both in terms of welfare benefits, health expenditures and loss of income.</a:t>
            </a:r>
          </a:p>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5</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Planen er utarbeidet i løpet av 2014.  200 forskjellige mennesker har deltatt. Vi starta med en ungdomskonferanse 8.februar. Så har vi hatt fem åpne temakonferanser, brukerpanel og høringskonferanse. Det meste har vært lagt utenom vanlig arbeidstid for å slippe alle interesserte til. I brukerutvalget satt blant annet repr. for Skeiv ungdom og  krisesenteret sammen med forstanderen i muslimsk union og biskopen i Agder. Vi har hatt innlegg av forskere, ungdommer, politikere, rådmenn og representanter for berørte organisasjoner. Og vi har brukt kreative metoder som har likestilt høyre og venstre hjernehalvdel i tråd med Albert Einsteins kloke ord: «Lek er den høyeste formen for vitenskap.</a:t>
            </a:r>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6</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Cross-party agreement that equality, inclusion and diversity should be a long-term and systematic priority in </a:t>
            </a:r>
            <a:r>
              <a:rPr lang="en-US" dirty="0" err="1" smtClean="0"/>
              <a:t>Agder</a:t>
            </a:r>
            <a:r>
              <a:rPr lang="en-US" dirty="0" smtClean="0"/>
              <a:t>. Both projects have developed tools and structures to improve equality through cooperation in the region. </a:t>
            </a:r>
          </a:p>
          <a:p>
            <a:endParaRPr lang="en-US" dirty="0" smtClean="0"/>
          </a:p>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7</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Planen er utarbeidet i løpet av 2014.  200 forskjellige mennesker har deltatt. Vi starta med en ungdomskonferanse 8.februar. Så har vi hatt fem åpne temakonferanser, brukerpanel og høringskonferanse. Det meste har vært lagt utenom vanlig arbeidstid for å slippe alle interesserte til. I brukerutvalget satt blant annet repr. for Skeiv ungdom og  krisesenteret sammen med forstanderen i muslimsk union og biskopen i Agder. Vi har hatt innlegg av forskere, ungdommer, politikere, rådmenn og representanter for berørte organisasjoner. Og vi har brukt kreative metoder som har likestilt høyre og venstre hjernehalvdel i tråd med Albert Einsteins kloke ord: «Lek er den høyeste formen for vitenskap.</a:t>
            </a:r>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8</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9</a:t>
            </a:fld>
            <a:endParaRPr lang="nb-NO"/>
          </a:p>
        </p:txBody>
      </p:sp>
    </p:spTree>
    <p:extLst>
      <p:ext uri="{BB962C8B-B14F-4D97-AF65-F5344CB8AC3E}">
        <p14:creationId xmlns:p14="http://schemas.microsoft.com/office/powerpoint/2010/main" val="200017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F74B814B-6C18-444D-B725-7571B59AADAE}" type="datetimeFigureOut">
              <a:rPr lang="nb-NO" smtClean="0"/>
              <a:t>24.09.2015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226814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4B814B-6C18-444D-B725-7571B59AADAE}" type="datetimeFigureOut">
              <a:rPr lang="nb-NO" smtClean="0"/>
              <a:t>24.09.2015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127936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4B814B-6C18-444D-B725-7571B59AADAE}" type="datetimeFigureOut">
              <a:rPr lang="nb-NO" smtClean="0"/>
              <a:t>24.09.2015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61079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4B814B-6C18-444D-B725-7571B59AADAE}" type="datetimeFigureOut">
              <a:rPr lang="nb-NO" smtClean="0"/>
              <a:t>24.09.2015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86000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F74B814B-6C18-444D-B725-7571B59AADAE}" type="datetimeFigureOut">
              <a:rPr lang="nb-NO" smtClean="0"/>
              <a:t>24.09.2015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349183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74B814B-6C18-444D-B725-7571B59AADAE}" type="datetimeFigureOut">
              <a:rPr lang="nb-NO" smtClean="0"/>
              <a:t>24.09.2015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413073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F74B814B-6C18-444D-B725-7571B59AADAE}" type="datetimeFigureOut">
              <a:rPr lang="nb-NO" smtClean="0"/>
              <a:t>24.09.2015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12557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F74B814B-6C18-444D-B725-7571B59AADAE}" type="datetimeFigureOut">
              <a:rPr lang="nb-NO" smtClean="0"/>
              <a:t>24.09.2015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396784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74B814B-6C18-444D-B725-7571B59AADAE}" type="datetimeFigureOut">
              <a:rPr lang="nb-NO" smtClean="0"/>
              <a:t>24.09.2015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11738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74B814B-6C18-444D-B725-7571B59AADAE}" type="datetimeFigureOut">
              <a:rPr lang="nb-NO" smtClean="0"/>
              <a:t>24.09.2015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149588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74B814B-6C18-444D-B725-7571B59AADAE}" type="datetimeFigureOut">
              <a:rPr lang="nb-NO" smtClean="0"/>
              <a:t>24.09.2015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311763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inion Pro"/>
              </a:defRPr>
            </a:lvl1pPr>
          </a:lstStyle>
          <a:p>
            <a:fld id="{F74B814B-6C18-444D-B725-7571B59AADAE}" type="datetimeFigureOut">
              <a:rPr lang="nb-NO" smtClean="0"/>
              <a:pPr/>
              <a:t>24.09.2015</a:t>
            </a:fld>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inion Pro"/>
              </a:defRPr>
            </a:lvl1pPr>
          </a:lstStyle>
          <a:p>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inion Pro"/>
              </a:defRPr>
            </a:lvl1pPr>
          </a:lstStyle>
          <a:p>
            <a:fld id="{FCD49D00-05BE-6343-851E-76EA8D340466}" type="slidenum">
              <a:rPr lang="nb-NO" smtClean="0"/>
              <a:pPr/>
              <a:t>‹#›</a:t>
            </a:fld>
            <a:endParaRPr lang="nb-NO" dirty="0"/>
          </a:p>
        </p:txBody>
      </p:sp>
    </p:spTree>
    <p:extLst>
      <p:ext uri="{BB962C8B-B14F-4D97-AF65-F5344CB8AC3E}">
        <p14:creationId xmlns:p14="http://schemas.microsoft.com/office/powerpoint/2010/main" val="254098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a:t>Planning for </a:t>
            </a:r>
            <a:r>
              <a:rPr lang="en-US" dirty="0" smtClean="0"/>
              <a:t>Equality</a:t>
            </a:r>
            <a:r>
              <a:rPr lang="en-US" dirty="0"/>
              <a:t> </a:t>
            </a:r>
            <a:r>
              <a:rPr lang="en-US" dirty="0" smtClean="0"/>
              <a:t>in a Conservative Region</a:t>
            </a:r>
            <a:endParaRPr lang="nb-NO"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2204" y="1600200"/>
            <a:ext cx="33595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820468" y="6126163"/>
            <a:ext cx="5248616" cy="369332"/>
          </a:xfrm>
          <a:prstGeom prst="rect">
            <a:avLst/>
          </a:prstGeom>
          <a:noFill/>
        </p:spPr>
        <p:txBody>
          <a:bodyPr wrap="none" rtlCol="0">
            <a:spAutoFit/>
          </a:bodyPr>
          <a:lstStyle/>
          <a:p>
            <a:r>
              <a:rPr lang="nb-NO" dirty="0" smtClean="0"/>
              <a:t>Lisbeth Reed, Vest-Agder </a:t>
            </a:r>
            <a:r>
              <a:rPr lang="nb-NO" dirty="0" err="1" smtClean="0"/>
              <a:t>County</a:t>
            </a:r>
            <a:r>
              <a:rPr lang="nb-NO" dirty="0" smtClean="0"/>
              <a:t> Council,  KS 17.09.15</a:t>
            </a:r>
            <a:endParaRPr lang="nb-NO" dirty="0"/>
          </a:p>
        </p:txBody>
      </p:sp>
    </p:spTree>
    <p:extLst>
      <p:ext uri="{BB962C8B-B14F-4D97-AF65-F5344CB8AC3E}">
        <p14:creationId xmlns:p14="http://schemas.microsoft.com/office/powerpoint/2010/main" val="2193996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675974"/>
            <a:ext cx="7962455" cy="1470025"/>
          </a:xfrm>
        </p:spPr>
        <p:txBody>
          <a:bodyPr>
            <a:normAutofit/>
          </a:bodyPr>
          <a:lstStyle/>
          <a:p>
            <a:r>
              <a:rPr lang="nb-NO" sz="4000" dirty="0" err="1" smtClean="0">
                <a:solidFill>
                  <a:srgbClr val="002060"/>
                </a:solidFill>
                <a:cs typeface="Times New Roman" panose="02020603050405020304" pitchFamily="18" charset="0"/>
              </a:rPr>
              <a:t>Discovering</a:t>
            </a:r>
            <a:r>
              <a:rPr lang="nb-NO" sz="4000" dirty="0" smtClean="0">
                <a:solidFill>
                  <a:srgbClr val="002060"/>
                </a:solidFill>
                <a:cs typeface="Times New Roman" panose="02020603050405020304" pitchFamily="18" charset="0"/>
              </a:rPr>
              <a:t> </a:t>
            </a:r>
            <a:r>
              <a:rPr lang="nb-NO" sz="4000" dirty="0" err="1">
                <a:solidFill>
                  <a:srgbClr val="002060"/>
                </a:solidFill>
                <a:cs typeface="Times New Roman" panose="02020603050405020304" pitchFamily="18" charset="0"/>
              </a:rPr>
              <a:t>equality</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570065"/>
            <a:ext cx="6889898" cy="4125432"/>
          </a:xfrm>
        </p:spPr>
        <p:txBody>
          <a:bodyPr>
            <a:noAutofit/>
          </a:bodyPr>
          <a:lstStyle/>
          <a:p>
            <a:pPr algn="l"/>
            <a:endParaRPr lang="en-US" sz="2000" dirty="0" smtClean="0">
              <a:solidFill>
                <a:schemeClr val="tx1"/>
              </a:solidFill>
            </a:endParaRPr>
          </a:p>
          <a:p>
            <a:pPr marL="342900" indent="-342900" algn="l">
              <a:buFont typeface="Arial" panose="020B0604020202020204" pitchFamily="34" charset="0"/>
              <a:buChar char="•"/>
            </a:pPr>
            <a:r>
              <a:rPr lang="en-US" sz="2400" dirty="0" smtClean="0">
                <a:solidFill>
                  <a:schemeClr val="tx1"/>
                </a:solidFill>
              </a:rPr>
              <a:t>Kindergarten teachers were sure they treated boys and girls equally. </a:t>
            </a:r>
            <a:r>
              <a:rPr lang="en-US" sz="2400" dirty="0">
                <a:solidFill>
                  <a:schemeClr val="tx1"/>
                </a:solidFill>
              </a:rPr>
              <a:t> </a:t>
            </a:r>
            <a:r>
              <a:rPr lang="en-US" sz="2400" dirty="0" smtClean="0">
                <a:solidFill>
                  <a:schemeClr val="tx1"/>
                </a:solidFill>
              </a:rPr>
              <a:t> </a:t>
            </a:r>
          </a:p>
          <a:p>
            <a:pPr algn="l"/>
            <a:endParaRPr lang="en-US" sz="2400" dirty="0" smtClean="0">
              <a:solidFill>
                <a:schemeClr val="tx1"/>
              </a:solidFill>
            </a:endParaRPr>
          </a:p>
          <a:p>
            <a:pPr marL="342900" indent="-342900" algn="l">
              <a:buFont typeface="Arial" panose="020B0604020202020204" pitchFamily="34" charset="0"/>
              <a:buChar char="•"/>
            </a:pPr>
            <a:r>
              <a:rPr lang="en-US" sz="2400" dirty="0" smtClean="0">
                <a:solidFill>
                  <a:schemeClr val="tx1"/>
                </a:solidFill>
              </a:rPr>
              <a:t>Their own performance videotaped showed otherwise.</a:t>
            </a:r>
          </a:p>
          <a:p>
            <a:pPr algn="l"/>
            <a:endParaRPr lang="en-US" sz="2400" dirty="0">
              <a:solidFill>
                <a:schemeClr val="tx1"/>
              </a:solidFill>
            </a:endParaRPr>
          </a:p>
          <a:p>
            <a:pPr marL="342900" indent="-342900" algn="l">
              <a:buFont typeface="Arial" panose="020B0604020202020204" pitchFamily="34" charset="0"/>
              <a:buChar char="•"/>
            </a:pPr>
            <a:r>
              <a:rPr lang="en-US" sz="2400" dirty="0" smtClean="0">
                <a:solidFill>
                  <a:schemeClr val="tx1"/>
                </a:solidFill>
              </a:rPr>
              <a:t>This led to a strong motivation to change practice</a:t>
            </a:r>
          </a:p>
          <a:p>
            <a:pPr marL="342900" indent="-342900" algn="l">
              <a:buFont typeface="Arial" panose="020B0604020202020204" pitchFamily="34" charset="0"/>
              <a:buChar char="•"/>
            </a:pPr>
            <a:r>
              <a:rPr lang="en-US" sz="2400" dirty="0" smtClean="0">
                <a:solidFill>
                  <a:schemeClr val="tx1"/>
                </a:solidFill>
              </a:rPr>
              <a:t>Tools </a:t>
            </a:r>
            <a:r>
              <a:rPr lang="en-US" sz="2400" dirty="0">
                <a:solidFill>
                  <a:schemeClr val="tx1"/>
                </a:solidFill>
              </a:rPr>
              <a:t>and manuals for Equality in kindergartens and </a:t>
            </a:r>
            <a:r>
              <a:rPr lang="en-US" sz="2400" dirty="0" smtClean="0">
                <a:solidFill>
                  <a:schemeClr val="tx1"/>
                </a:solidFill>
              </a:rPr>
              <a:t>schools were developed.</a:t>
            </a:r>
            <a:endParaRPr lang="en-US" sz="2400" dirty="0">
              <a:solidFill>
                <a:schemeClr val="tx1"/>
              </a:solidFill>
            </a:endParaRPr>
          </a:p>
          <a:p>
            <a:pPr marL="342900" indent="-342900" algn="l">
              <a:buFont typeface="Arial" panose="020B0604020202020204"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4212274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675974"/>
            <a:ext cx="7962455" cy="1470025"/>
          </a:xfrm>
        </p:spPr>
        <p:txBody>
          <a:bodyPr>
            <a:normAutofit/>
          </a:bodyPr>
          <a:lstStyle/>
          <a:p>
            <a:r>
              <a:rPr lang="nb-NO" sz="4000" dirty="0" smtClean="0">
                <a:solidFill>
                  <a:srgbClr val="002060"/>
                </a:solidFill>
                <a:cs typeface="Times New Roman" panose="02020603050405020304" pitchFamily="18" charset="0"/>
              </a:rPr>
              <a:t>Men in </a:t>
            </a:r>
            <a:r>
              <a:rPr lang="nb-NO" sz="4000" dirty="0" err="1" smtClean="0">
                <a:solidFill>
                  <a:srgbClr val="002060"/>
                </a:solidFill>
                <a:cs typeface="Times New Roman" panose="02020603050405020304" pitchFamily="18" charset="0"/>
              </a:rPr>
              <a:t>kindergartens</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773860"/>
            <a:ext cx="6889898" cy="4125432"/>
          </a:xfrm>
        </p:spPr>
        <p:txBody>
          <a:bodyPr>
            <a:noAutofit/>
          </a:bodyPr>
          <a:lstStyle/>
          <a:p>
            <a:pPr algn="l"/>
            <a:r>
              <a:rPr lang="en-US" sz="2000" dirty="0" smtClean="0">
                <a:solidFill>
                  <a:schemeClr val="tx1"/>
                </a:solidFill>
              </a:rPr>
              <a:t>Kindergarten practice for school-boys:</a:t>
            </a:r>
          </a:p>
          <a:p>
            <a:pPr algn="l"/>
            <a:endParaRPr lang="en-US" sz="2000" dirty="0">
              <a:solidFill>
                <a:schemeClr val="tx1"/>
              </a:solidFill>
            </a:endParaRPr>
          </a:p>
          <a:p>
            <a:pPr algn="l"/>
            <a:endParaRPr lang="en-US" sz="2000" dirty="0" smtClean="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657" y="2357846"/>
            <a:ext cx="5103742" cy="356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688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675974"/>
            <a:ext cx="7962455" cy="1470025"/>
          </a:xfrm>
        </p:spPr>
        <p:txBody>
          <a:bodyPr>
            <a:normAutofit/>
          </a:bodyPr>
          <a:lstStyle/>
          <a:p>
            <a:r>
              <a:rPr lang="nb-NO" sz="4000" dirty="0" err="1" smtClean="0">
                <a:solidFill>
                  <a:srgbClr val="002060"/>
                </a:solidFill>
                <a:cs typeface="Times New Roman" panose="02020603050405020304" pitchFamily="18" charset="0"/>
              </a:rPr>
              <a:t>Recruiting</a:t>
            </a:r>
            <a:r>
              <a:rPr lang="nb-NO" sz="4000" dirty="0" smtClean="0">
                <a:solidFill>
                  <a:srgbClr val="002060"/>
                </a:solidFill>
                <a:cs typeface="Times New Roman" panose="02020603050405020304" pitchFamily="18" charset="0"/>
              </a:rPr>
              <a:t> </a:t>
            </a:r>
            <a:r>
              <a:rPr lang="nb-NO" sz="4000" dirty="0" err="1" smtClean="0">
                <a:solidFill>
                  <a:srgbClr val="002060"/>
                </a:solidFill>
                <a:cs typeface="Times New Roman" panose="02020603050405020304" pitchFamily="18" charset="0"/>
              </a:rPr>
              <a:t>the</a:t>
            </a:r>
            <a:r>
              <a:rPr lang="nb-NO" sz="4000" dirty="0" smtClean="0">
                <a:solidFill>
                  <a:srgbClr val="002060"/>
                </a:solidFill>
                <a:cs typeface="Times New Roman" panose="02020603050405020304" pitchFamily="18" charset="0"/>
              </a:rPr>
              <a:t> boys</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773860"/>
            <a:ext cx="6889898" cy="4125432"/>
          </a:xfrm>
        </p:spPr>
        <p:txBody>
          <a:bodyPr>
            <a:noAutofit/>
          </a:bodyPr>
          <a:lstStyle/>
          <a:p>
            <a:pPr algn="l"/>
            <a:endParaRPr lang="en-US" sz="2000" dirty="0" smtClean="0">
              <a:solidFill>
                <a:schemeClr val="tx1"/>
              </a:solidFill>
            </a:endParaRPr>
          </a:p>
          <a:p>
            <a:pPr algn="l"/>
            <a:endParaRPr lang="en-US" sz="2000" dirty="0">
              <a:solidFill>
                <a:schemeClr val="tx1"/>
              </a:solidFill>
            </a:endParaRPr>
          </a:p>
          <a:p>
            <a:pPr algn="l"/>
            <a:endParaRPr lang="en-US" sz="2000" dirty="0" smtClean="0">
              <a:solidFill>
                <a:schemeClr val="tx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020" y="2145997"/>
            <a:ext cx="5044234" cy="37532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515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1038847"/>
            <a:ext cx="7962455" cy="1470025"/>
          </a:xfrm>
        </p:spPr>
        <p:txBody>
          <a:bodyPr>
            <a:normAutofit fontScale="90000"/>
          </a:bodyPr>
          <a:lstStyle/>
          <a:p>
            <a:r>
              <a:rPr lang="en-US" sz="4000" dirty="0">
                <a:solidFill>
                  <a:srgbClr val="002060"/>
                </a:solidFill>
                <a:cs typeface="Times New Roman" panose="02020603050405020304" pitchFamily="18" charset="0"/>
              </a:rPr>
              <a:t>The next joint project: </a:t>
            </a:r>
            <a:r>
              <a:rPr lang="en-US" sz="4000" dirty="0" smtClean="0">
                <a:solidFill>
                  <a:srgbClr val="002060"/>
                </a:solidFill>
                <a:cs typeface="Times New Roman" panose="02020603050405020304" pitchFamily="18" charset="0"/>
              </a:rPr>
              <a:t/>
            </a:r>
            <a:br>
              <a:rPr lang="en-US" sz="4000" dirty="0" smtClean="0">
                <a:solidFill>
                  <a:srgbClr val="002060"/>
                </a:solidFill>
                <a:cs typeface="Times New Roman" panose="02020603050405020304" pitchFamily="18" charset="0"/>
              </a:rPr>
            </a:br>
            <a:r>
              <a:rPr lang="en-US" sz="4000" dirty="0" smtClean="0">
                <a:solidFill>
                  <a:srgbClr val="002060"/>
                </a:solidFill>
                <a:cs typeface="Times New Roman" panose="02020603050405020304" pitchFamily="18" charset="0"/>
              </a:rPr>
              <a:t>Equality </a:t>
            </a:r>
            <a:r>
              <a:rPr lang="en-US" sz="4000" dirty="0">
                <a:solidFill>
                  <a:srgbClr val="002060"/>
                </a:solidFill>
                <a:cs typeface="Times New Roman" panose="02020603050405020304" pitchFamily="18" charset="0"/>
              </a:rPr>
              <a:t>as a Regional </a:t>
            </a:r>
            <a:r>
              <a:rPr lang="en-US" sz="4000" dirty="0" smtClean="0">
                <a:solidFill>
                  <a:srgbClr val="002060"/>
                </a:solidFill>
                <a:cs typeface="Times New Roman" panose="02020603050405020304" pitchFamily="18" charset="0"/>
              </a:rPr>
              <a:t>Force </a:t>
            </a:r>
            <a:br>
              <a:rPr lang="en-US" sz="4000" dirty="0" smtClean="0">
                <a:solidFill>
                  <a:srgbClr val="002060"/>
                </a:solidFill>
                <a:cs typeface="Times New Roman" panose="02020603050405020304" pitchFamily="18" charset="0"/>
              </a:rPr>
            </a:br>
            <a:r>
              <a:rPr lang="en-US" sz="4000" dirty="0" smtClean="0">
                <a:solidFill>
                  <a:srgbClr val="002060"/>
                </a:solidFill>
                <a:cs typeface="Times New Roman" panose="02020603050405020304" pitchFamily="18" charset="0"/>
              </a:rPr>
              <a:t>2012-2015</a:t>
            </a:r>
            <a:r>
              <a:rPr lang="en-US" sz="4000" dirty="0">
                <a:solidFill>
                  <a:srgbClr val="002060"/>
                </a:solidFill>
                <a:cs typeface="Times New Roman" panose="02020603050405020304" pitchFamily="18" charset="0"/>
              </a:rPr>
              <a:t/>
            </a:r>
            <a:br>
              <a:rPr lang="en-US" sz="4000" dirty="0">
                <a:solidFill>
                  <a:srgbClr val="002060"/>
                </a:solidFill>
                <a:cs typeface="Times New Roman" panose="02020603050405020304" pitchFamily="18" charset="0"/>
              </a:rPr>
            </a:b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773860"/>
            <a:ext cx="6889898" cy="4125432"/>
          </a:xfrm>
        </p:spPr>
        <p:txBody>
          <a:bodyPr>
            <a:noAutofit/>
          </a:bodyPr>
          <a:lstStyle/>
          <a:p>
            <a:pPr algn="l"/>
            <a:endParaRPr lang="en-US" sz="2000" dirty="0" smtClean="0">
              <a:solidFill>
                <a:schemeClr val="tx1"/>
              </a:solidFill>
            </a:endParaRPr>
          </a:p>
          <a:p>
            <a:pPr algn="l"/>
            <a:endParaRPr lang="en-US" sz="2000" dirty="0">
              <a:solidFill>
                <a:schemeClr val="tx1"/>
              </a:solidFill>
            </a:endParaRPr>
          </a:p>
          <a:p>
            <a:pPr algn="l"/>
            <a:r>
              <a:rPr lang="en-US" sz="2800" dirty="0" smtClean="0">
                <a:solidFill>
                  <a:schemeClr val="tx1"/>
                </a:solidFill>
              </a:rPr>
              <a:t>The ground had been prepared for  a much  wider scope. </a:t>
            </a:r>
            <a:endParaRPr lang="en-US" sz="2800" dirty="0">
              <a:solidFill>
                <a:schemeClr val="tx1"/>
              </a:solidFill>
            </a:endParaRPr>
          </a:p>
          <a:p>
            <a:pPr marL="342900" indent="-342900" algn="l">
              <a:buFont typeface="Arial" panose="020B0604020202020204" pitchFamily="34" charset="0"/>
              <a:buChar char="•"/>
            </a:pPr>
            <a:r>
              <a:rPr lang="en-US" sz="2800" dirty="0" smtClean="0">
                <a:solidFill>
                  <a:schemeClr val="tx1"/>
                </a:solidFill>
              </a:rPr>
              <a:t>A wide equality concept </a:t>
            </a:r>
          </a:p>
          <a:p>
            <a:pPr marL="342900" indent="-342900" algn="l">
              <a:buFont typeface="Arial" panose="020B0604020202020204" pitchFamily="34" charset="0"/>
              <a:buChar char="•"/>
            </a:pPr>
            <a:r>
              <a:rPr lang="en-US" sz="2800" dirty="0" smtClean="0">
                <a:solidFill>
                  <a:schemeClr val="tx1"/>
                </a:solidFill>
              </a:rPr>
              <a:t>Not only education, also business  and industries and the public sector.  Municipalities are crucial.</a:t>
            </a:r>
          </a:p>
          <a:p>
            <a:pPr marL="457200" indent="-457200" algn="l">
              <a:buAutoNum type="arabicPeriod"/>
            </a:pPr>
            <a:endParaRPr lang="en-US" sz="2000" dirty="0" smtClean="0">
              <a:solidFill>
                <a:schemeClr val="tx1"/>
              </a:solidFill>
            </a:endParaRPr>
          </a:p>
          <a:p>
            <a:pPr algn="l"/>
            <a:endParaRPr lang="en-US" sz="2000" dirty="0" smtClean="0">
              <a:solidFill>
                <a:schemeClr val="tx1"/>
              </a:solidFill>
            </a:endParaRPr>
          </a:p>
        </p:txBody>
      </p:sp>
    </p:spTree>
    <p:extLst>
      <p:ext uri="{BB962C8B-B14F-4D97-AF65-F5344CB8AC3E}">
        <p14:creationId xmlns:p14="http://schemas.microsoft.com/office/powerpoint/2010/main" val="3948821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1038847"/>
            <a:ext cx="7962455" cy="1470025"/>
          </a:xfrm>
        </p:spPr>
        <p:txBody>
          <a:bodyPr>
            <a:normAutofit/>
          </a:bodyPr>
          <a:lstStyle/>
          <a:p>
            <a:r>
              <a:rPr lang="en-US" sz="4000" dirty="0" smtClean="0">
                <a:solidFill>
                  <a:srgbClr val="002060"/>
                </a:solidFill>
                <a:cs typeface="Times New Roman" panose="02020603050405020304" pitchFamily="18" charset="0"/>
              </a:rPr>
              <a:t>Equality </a:t>
            </a:r>
            <a:r>
              <a:rPr lang="en-US" sz="4000" dirty="0">
                <a:solidFill>
                  <a:srgbClr val="002060"/>
                </a:solidFill>
                <a:cs typeface="Times New Roman" panose="02020603050405020304" pitchFamily="18" charset="0"/>
              </a:rPr>
              <a:t>in the strategic regional planning</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2241692"/>
            <a:ext cx="6889898" cy="4125432"/>
          </a:xfrm>
        </p:spPr>
        <p:txBody>
          <a:bodyPr>
            <a:noAutofit/>
          </a:bodyPr>
          <a:lstStyle/>
          <a:p>
            <a:pPr algn="l"/>
            <a:endParaRPr lang="en-US" sz="2000" dirty="0" smtClean="0">
              <a:solidFill>
                <a:schemeClr val="tx1"/>
              </a:solidFill>
            </a:endParaRPr>
          </a:p>
          <a:p>
            <a:pPr marL="342900" indent="-342900" algn="l">
              <a:buFont typeface="Arial" panose="020B0604020202020204" pitchFamily="34" charset="0"/>
              <a:buChar char="•"/>
            </a:pPr>
            <a:r>
              <a:rPr lang="en-US" sz="2000" dirty="0">
                <a:solidFill>
                  <a:schemeClr val="tx1"/>
                </a:solidFill>
              </a:rPr>
              <a:t>Moving from projects to equality </a:t>
            </a:r>
            <a:r>
              <a:rPr lang="en-US" sz="2000" dirty="0" smtClean="0">
                <a:solidFill>
                  <a:schemeClr val="tx1"/>
                </a:solidFill>
              </a:rPr>
              <a:t>mainstreaming</a:t>
            </a:r>
          </a:p>
          <a:p>
            <a:pPr marL="342900" indent="-342900" algn="l">
              <a:buFont typeface="Arial" panose="020B0604020202020204" pitchFamily="34" charset="0"/>
              <a:buChar char="•"/>
            </a:pPr>
            <a:r>
              <a:rPr lang="en-US" sz="2000" dirty="0" smtClean="0">
                <a:solidFill>
                  <a:schemeClr val="tx1"/>
                </a:solidFill>
              </a:rPr>
              <a:t>Equality: A red thread in in the regional </a:t>
            </a:r>
            <a:r>
              <a:rPr lang="en-US" sz="2000" dirty="0" err="1" smtClean="0">
                <a:solidFill>
                  <a:schemeClr val="tx1"/>
                </a:solidFill>
              </a:rPr>
              <a:t>developmentplan</a:t>
            </a:r>
            <a:r>
              <a:rPr lang="en-US" sz="2000" dirty="0" smtClean="0">
                <a:solidFill>
                  <a:schemeClr val="tx1"/>
                </a:solidFill>
              </a:rPr>
              <a:t> from 2010 and the regional plan strategies in both counties</a:t>
            </a:r>
            <a:endParaRPr lang="en-US" sz="2000" dirty="0">
              <a:solidFill>
                <a:schemeClr val="tx1"/>
              </a:solidFill>
            </a:endParaRPr>
          </a:p>
          <a:p>
            <a:pPr marL="342900" indent="-342900" algn="l">
              <a:buFont typeface="Arial" panose="020B0604020202020204" pitchFamily="34" charset="0"/>
              <a:buChar char="•"/>
            </a:pPr>
            <a:r>
              <a:rPr lang="en-US" sz="2000" dirty="0" smtClean="0">
                <a:solidFill>
                  <a:schemeClr val="tx1"/>
                </a:solidFill>
              </a:rPr>
              <a:t>The </a:t>
            </a:r>
            <a:r>
              <a:rPr lang="en-US" sz="2000" dirty="0">
                <a:solidFill>
                  <a:schemeClr val="tx1"/>
                </a:solidFill>
              </a:rPr>
              <a:t>LIM-plan – in accordance with the Plan and Building </a:t>
            </a:r>
            <a:r>
              <a:rPr lang="en-US" sz="2000" dirty="0" smtClean="0">
                <a:solidFill>
                  <a:schemeClr val="tx1"/>
                </a:solidFill>
              </a:rPr>
              <a:t>Act</a:t>
            </a:r>
          </a:p>
          <a:p>
            <a:pPr marL="342900" indent="-342900" algn="l">
              <a:buFont typeface="Arial" panose="020B0604020202020204" pitchFamily="34" charset="0"/>
              <a:buChar char="•"/>
            </a:pPr>
            <a:r>
              <a:rPr lang="en-US" sz="2000" dirty="0" smtClean="0">
                <a:solidFill>
                  <a:schemeClr val="tx1"/>
                </a:solidFill>
              </a:rPr>
              <a:t>Wide participation in developing the plan</a:t>
            </a:r>
          </a:p>
          <a:p>
            <a:pPr marL="342900" indent="-342900" algn="l">
              <a:buFont typeface="Arial" panose="020B0604020202020204" pitchFamily="34" charset="0"/>
              <a:buChar char="•"/>
            </a:pPr>
            <a:r>
              <a:rPr lang="en-US" sz="2000" dirty="0" smtClean="0">
                <a:solidFill>
                  <a:schemeClr val="tx1"/>
                </a:solidFill>
              </a:rPr>
              <a:t>Municipalities and regional state authorities have obligations to use the plan as base for their work.</a:t>
            </a:r>
          </a:p>
        </p:txBody>
      </p:sp>
    </p:spTree>
    <p:extLst>
      <p:ext uri="{BB962C8B-B14F-4D97-AF65-F5344CB8AC3E}">
        <p14:creationId xmlns:p14="http://schemas.microsoft.com/office/powerpoint/2010/main" val="56320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535134"/>
            <a:ext cx="7772400" cy="1470025"/>
          </a:xfrm>
        </p:spPr>
        <p:txBody>
          <a:bodyPr>
            <a:normAutofit/>
          </a:bodyPr>
          <a:lstStyle/>
          <a:p>
            <a:r>
              <a:rPr lang="nb-NO" sz="4000" dirty="0" smtClean="0">
                <a:solidFill>
                  <a:srgbClr val="002060"/>
                </a:solidFill>
                <a:latin typeface="Times New Roman" panose="02020603050405020304" pitchFamily="18" charset="0"/>
                <a:cs typeface="Times New Roman" panose="02020603050405020304" pitchFamily="18" charset="0"/>
              </a:rPr>
              <a:t>LIM start up: </a:t>
            </a:r>
            <a:r>
              <a:rPr lang="nb-NO" sz="4000" dirty="0" err="1" smtClean="0">
                <a:solidFill>
                  <a:srgbClr val="002060"/>
                </a:solidFill>
                <a:latin typeface="Times New Roman" panose="02020603050405020304" pitchFamily="18" charset="0"/>
                <a:cs typeface="Times New Roman" panose="02020603050405020304" pitchFamily="18" charset="0"/>
              </a:rPr>
              <a:t>Youth</a:t>
            </a:r>
            <a:r>
              <a:rPr lang="nb-NO" sz="4000" dirty="0" smtClean="0">
                <a:solidFill>
                  <a:srgbClr val="002060"/>
                </a:solidFill>
                <a:latin typeface="Times New Roman" panose="02020603050405020304" pitchFamily="18" charset="0"/>
                <a:cs typeface="Times New Roman" panose="02020603050405020304" pitchFamily="18" charset="0"/>
              </a:rPr>
              <a:t> </a:t>
            </a:r>
            <a:r>
              <a:rPr lang="nb-NO" sz="4000" dirty="0">
                <a:solidFill>
                  <a:srgbClr val="002060"/>
                </a:solidFill>
                <a:latin typeface="Times New Roman" panose="02020603050405020304" pitchFamily="18" charset="0"/>
                <a:cs typeface="Times New Roman" panose="02020603050405020304" pitchFamily="18" charset="0"/>
              </a:rPr>
              <a:t>C</a:t>
            </a:r>
            <a:r>
              <a:rPr lang="nb-NO" sz="4000" dirty="0" smtClean="0">
                <a:solidFill>
                  <a:srgbClr val="002060"/>
                </a:solidFill>
                <a:latin typeface="Times New Roman" panose="02020603050405020304" pitchFamily="18" charset="0"/>
                <a:cs typeface="Times New Roman" panose="02020603050405020304" pitchFamily="18" charset="0"/>
              </a:rPr>
              <a:t>onference</a:t>
            </a:r>
            <a:endParaRPr lang="nb-NO" sz="4000" dirty="0">
              <a:solidFill>
                <a:srgbClr val="002060"/>
              </a:solidFill>
              <a:latin typeface="Times New Roman" panose="02020603050405020304" pitchFamily="18" charset="0"/>
              <a:cs typeface="Times New Roman" panose="02020603050405020304" pitchFamily="18" charset="0"/>
            </a:endParaRPr>
          </a:p>
        </p:txBody>
      </p:sp>
      <p:sp>
        <p:nvSpPr>
          <p:cNvPr id="3" name="Undertittel 2"/>
          <p:cNvSpPr>
            <a:spLocks noGrp="1"/>
          </p:cNvSpPr>
          <p:nvPr>
            <p:ph type="subTitle" idx="1"/>
          </p:nvPr>
        </p:nvSpPr>
        <p:spPr/>
        <p:txBody>
          <a:bodyPr/>
          <a:lstStyle/>
          <a:p>
            <a:endParaRPr lang="nb-NO"/>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1" y="1947210"/>
            <a:ext cx="4838366" cy="3691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4406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1038847"/>
            <a:ext cx="7962455" cy="1470025"/>
          </a:xfrm>
        </p:spPr>
        <p:txBody>
          <a:bodyPr>
            <a:normAutofit/>
          </a:bodyPr>
          <a:lstStyle/>
          <a:p>
            <a:r>
              <a:rPr lang="en-US" sz="4000" dirty="0" smtClean="0">
                <a:solidFill>
                  <a:srgbClr val="002060"/>
                </a:solidFill>
                <a:cs typeface="Times New Roman" panose="02020603050405020304" pitchFamily="18" charset="0"/>
              </a:rPr>
              <a:t>Wide </a:t>
            </a:r>
            <a:r>
              <a:rPr lang="en-US" sz="4000" dirty="0">
                <a:solidFill>
                  <a:srgbClr val="002060"/>
                </a:solidFill>
                <a:cs typeface="Times New Roman" panose="02020603050405020304" pitchFamily="18" charset="0"/>
              </a:rPr>
              <a:t>participation in developing the plans.</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773860"/>
            <a:ext cx="6889898" cy="4125432"/>
          </a:xfrm>
        </p:spPr>
        <p:txBody>
          <a:bodyPr>
            <a:noAutofit/>
          </a:bodyPr>
          <a:lstStyle/>
          <a:p>
            <a:pPr algn="l"/>
            <a:endParaRPr lang="en-US" sz="2000" dirty="0" smtClean="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617" y="2649368"/>
            <a:ext cx="6236734" cy="27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902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560159"/>
            <a:ext cx="7772400" cy="1470025"/>
          </a:xfrm>
        </p:spPr>
        <p:txBody>
          <a:bodyPr>
            <a:normAutofit/>
          </a:bodyPr>
          <a:lstStyle/>
          <a:p>
            <a:r>
              <a:rPr lang="nb-NO" sz="4000" dirty="0" err="1" smtClean="0">
                <a:solidFill>
                  <a:srgbClr val="002060"/>
                </a:solidFill>
                <a:latin typeface="Times New Roman" panose="02020603050405020304" pitchFamily="18" charset="0"/>
                <a:cs typeface="Times New Roman" panose="02020603050405020304" pitchFamily="18" charset="0"/>
              </a:rPr>
              <a:t>Heated</a:t>
            </a:r>
            <a:r>
              <a:rPr lang="nb-NO" sz="4000" dirty="0" smtClean="0">
                <a:solidFill>
                  <a:srgbClr val="002060"/>
                </a:solidFill>
                <a:latin typeface="Times New Roman" panose="02020603050405020304" pitchFamily="18" charset="0"/>
                <a:cs typeface="Times New Roman" panose="02020603050405020304" pitchFamily="18" charset="0"/>
              </a:rPr>
              <a:t> Media </a:t>
            </a:r>
            <a:r>
              <a:rPr lang="nb-NO" sz="4000" dirty="0" err="1">
                <a:solidFill>
                  <a:srgbClr val="002060"/>
                </a:solidFill>
                <a:latin typeface="Times New Roman" panose="02020603050405020304" pitchFamily="18" charset="0"/>
                <a:cs typeface="Times New Roman" panose="02020603050405020304" pitchFamily="18" charset="0"/>
              </a:rPr>
              <a:t>D</a:t>
            </a:r>
            <a:r>
              <a:rPr lang="nb-NO" sz="4000" dirty="0" err="1" smtClean="0">
                <a:solidFill>
                  <a:srgbClr val="002060"/>
                </a:solidFill>
                <a:latin typeface="Times New Roman" panose="02020603050405020304" pitchFamily="18" charset="0"/>
                <a:cs typeface="Times New Roman" panose="02020603050405020304" pitchFamily="18" charset="0"/>
              </a:rPr>
              <a:t>ebate</a:t>
            </a:r>
            <a:endParaRPr lang="nb-NO" sz="4000" dirty="0">
              <a:solidFill>
                <a:srgbClr val="002060"/>
              </a:solidFill>
              <a:latin typeface="Times New Roman" panose="02020603050405020304" pitchFamily="18" charset="0"/>
              <a:cs typeface="Times New Roman" panose="02020603050405020304" pitchFamily="18" charset="0"/>
            </a:endParaRPr>
          </a:p>
        </p:txBody>
      </p:sp>
      <p:sp>
        <p:nvSpPr>
          <p:cNvPr id="3" name="Undertittel 2"/>
          <p:cNvSpPr>
            <a:spLocks noGrp="1"/>
          </p:cNvSpPr>
          <p:nvPr>
            <p:ph type="subTitle" idx="1"/>
          </p:nvPr>
        </p:nvSpPr>
        <p:spPr/>
        <p:txBody>
          <a:bodyPr>
            <a:normAutofit/>
          </a:bodyPr>
          <a:lstStyle/>
          <a:p>
            <a:r>
              <a:rPr lang="nb-NO" dirty="0" smtClean="0"/>
              <a:t> </a:t>
            </a:r>
            <a:r>
              <a:rPr lang="nb-NO" dirty="0"/>
              <a:t/>
            </a:r>
            <a:br>
              <a:rPr lang="nb-NO" dirty="0"/>
            </a:br>
            <a:endParaRPr lang="nb-NO" dirty="0"/>
          </a:p>
        </p:txBody>
      </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6895" b="2220"/>
          <a:stretch/>
        </p:blipFill>
        <p:spPr bwMode="auto">
          <a:xfrm>
            <a:off x="2684421" y="2698348"/>
            <a:ext cx="2238719" cy="3134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6082" r="8571"/>
          <a:stretch/>
        </p:blipFill>
        <p:spPr bwMode="auto">
          <a:xfrm>
            <a:off x="4804899" y="1737878"/>
            <a:ext cx="2288888" cy="3134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5920" r="805" b="9563"/>
          <a:stretch/>
        </p:blipFill>
        <p:spPr bwMode="auto">
          <a:xfrm>
            <a:off x="6020288" y="3340646"/>
            <a:ext cx="2697297" cy="3064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221" y="1950712"/>
            <a:ext cx="2414324" cy="3327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256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407017"/>
            <a:ext cx="7962455" cy="1470025"/>
          </a:xfrm>
        </p:spPr>
        <p:txBody>
          <a:bodyPr>
            <a:normAutofit/>
          </a:bodyPr>
          <a:lstStyle/>
          <a:p>
            <a:r>
              <a:rPr lang="en-US" sz="4000" dirty="0" smtClean="0">
                <a:solidFill>
                  <a:srgbClr val="002060"/>
                </a:solidFill>
                <a:cs typeface="Times New Roman" panose="02020603050405020304" pitchFamily="18" charset="0"/>
              </a:rPr>
              <a:t>Main Objectives 2027</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539944"/>
            <a:ext cx="6889898" cy="4125432"/>
          </a:xfrm>
        </p:spPr>
        <p:txBody>
          <a:bodyPr>
            <a:noAutofit/>
          </a:bodyPr>
          <a:lstStyle/>
          <a:p>
            <a:pPr algn="l"/>
            <a:r>
              <a:rPr lang="en-US" sz="1600" dirty="0" smtClean="0">
                <a:solidFill>
                  <a:schemeClr val="tx1"/>
                </a:solidFill>
              </a:rPr>
              <a:t>1 </a:t>
            </a:r>
            <a:r>
              <a:rPr lang="en-US" sz="1600" dirty="0" err="1">
                <a:solidFill>
                  <a:schemeClr val="tx1"/>
                </a:solidFill>
              </a:rPr>
              <a:t>Agder</a:t>
            </a:r>
            <a:r>
              <a:rPr lang="en-US" sz="1600" dirty="0">
                <a:solidFill>
                  <a:schemeClr val="tx1"/>
                </a:solidFill>
              </a:rPr>
              <a:t> is a region </a:t>
            </a:r>
            <a:r>
              <a:rPr lang="en-US" sz="1600" dirty="0" err="1">
                <a:solidFill>
                  <a:schemeClr val="tx1"/>
                </a:solidFill>
              </a:rPr>
              <a:t>characterised</a:t>
            </a:r>
            <a:r>
              <a:rPr lang="en-US" sz="1600" dirty="0">
                <a:solidFill>
                  <a:schemeClr val="tx1"/>
                </a:solidFill>
              </a:rPr>
              <a:t> by equality, with good living conditions </a:t>
            </a:r>
            <a:r>
              <a:rPr lang="en-US" sz="1600" dirty="0" smtClean="0">
                <a:solidFill>
                  <a:schemeClr val="tx1"/>
                </a:solidFill>
              </a:rPr>
              <a:t>above </a:t>
            </a:r>
            <a:r>
              <a:rPr lang="en-US" sz="1600" dirty="0">
                <a:solidFill>
                  <a:schemeClr val="tx1"/>
                </a:solidFill>
              </a:rPr>
              <a:t>national average</a:t>
            </a:r>
            <a:r>
              <a:rPr lang="en-US" sz="1600" dirty="0" smtClean="0">
                <a:solidFill>
                  <a:schemeClr val="tx1"/>
                </a:solidFill>
              </a:rPr>
              <a:t>.</a:t>
            </a:r>
          </a:p>
          <a:p>
            <a:pPr algn="l"/>
            <a:endParaRPr lang="en-US" sz="1600" dirty="0">
              <a:solidFill>
                <a:schemeClr val="tx1"/>
              </a:solidFill>
            </a:endParaRPr>
          </a:p>
          <a:p>
            <a:pPr algn="l"/>
            <a:r>
              <a:rPr lang="en-US" sz="1600" dirty="0">
                <a:solidFill>
                  <a:schemeClr val="tx1"/>
                </a:solidFill>
              </a:rPr>
              <a:t>2 Elected representatives and the public administration in </a:t>
            </a:r>
            <a:r>
              <a:rPr lang="en-US" sz="1600" dirty="0" err="1">
                <a:solidFill>
                  <a:schemeClr val="tx1"/>
                </a:solidFill>
              </a:rPr>
              <a:t>Agder</a:t>
            </a:r>
            <a:r>
              <a:rPr lang="en-US" sz="1600" dirty="0">
                <a:solidFill>
                  <a:schemeClr val="tx1"/>
                </a:solidFill>
              </a:rPr>
              <a:t> have </a:t>
            </a:r>
            <a:r>
              <a:rPr lang="en-US" sz="1600" dirty="0" smtClean="0">
                <a:solidFill>
                  <a:schemeClr val="tx1"/>
                </a:solidFill>
              </a:rPr>
              <a:t>extensive </a:t>
            </a:r>
            <a:r>
              <a:rPr lang="en-US" sz="1600" dirty="0">
                <a:solidFill>
                  <a:schemeClr val="tx1"/>
                </a:solidFill>
              </a:rPr>
              <a:t>knowledge about equality</a:t>
            </a:r>
            <a:r>
              <a:rPr lang="en-US" sz="1600" dirty="0" smtClean="0">
                <a:solidFill>
                  <a:schemeClr val="tx1"/>
                </a:solidFill>
              </a:rPr>
              <a:t>.</a:t>
            </a:r>
          </a:p>
          <a:p>
            <a:pPr algn="l"/>
            <a:endParaRPr lang="en-US" sz="1600" dirty="0">
              <a:solidFill>
                <a:schemeClr val="tx1"/>
              </a:solidFill>
            </a:endParaRPr>
          </a:p>
          <a:p>
            <a:pPr algn="l"/>
            <a:r>
              <a:rPr lang="en-US" sz="1600" dirty="0">
                <a:solidFill>
                  <a:schemeClr val="tx1"/>
                </a:solidFill>
              </a:rPr>
              <a:t>3 Equality perspectives are a natural part of planning, strategy work, </a:t>
            </a:r>
            <a:r>
              <a:rPr lang="en-US" sz="1600" dirty="0" smtClean="0">
                <a:solidFill>
                  <a:schemeClr val="tx1"/>
                </a:solidFill>
              </a:rPr>
              <a:t>budgeting</a:t>
            </a:r>
            <a:r>
              <a:rPr lang="en-US" sz="1600" dirty="0">
                <a:solidFill>
                  <a:schemeClr val="tx1"/>
                </a:solidFill>
              </a:rPr>
              <a:t>, research and analyses in the public, private and voluntary sectors. </a:t>
            </a:r>
            <a:endParaRPr lang="en-US" sz="1600" dirty="0" smtClean="0">
              <a:solidFill>
                <a:schemeClr val="tx1"/>
              </a:solidFill>
            </a:endParaRPr>
          </a:p>
          <a:p>
            <a:pPr algn="l"/>
            <a:endParaRPr lang="en-US" sz="1600" dirty="0">
              <a:solidFill>
                <a:schemeClr val="tx1"/>
              </a:solidFill>
            </a:endParaRPr>
          </a:p>
          <a:p>
            <a:pPr algn="l"/>
            <a:r>
              <a:rPr lang="en-US" sz="1600" dirty="0">
                <a:solidFill>
                  <a:schemeClr val="tx1"/>
                </a:solidFill>
              </a:rPr>
              <a:t>4 Tools, models, results and research from the equality work are in active use </a:t>
            </a:r>
            <a:r>
              <a:rPr lang="en-US" sz="1600" dirty="0" smtClean="0">
                <a:solidFill>
                  <a:schemeClr val="tx1"/>
                </a:solidFill>
              </a:rPr>
              <a:t>and </a:t>
            </a:r>
            <a:r>
              <a:rPr lang="en-US" sz="1600" dirty="0">
                <a:solidFill>
                  <a:schemeClr val="tx1"/>
                </a:solidFill>
              </a:rPr>
              <a:t>in demand throughout Norway</a:t>
            </a:r>
            <a:r>
              <a:rPr lang="en-US" sz="1600" dirty="0" smtClean="0">
                <a:solidFill>
                  <a:schemeClr val="tx1"/>
                </a:solidFill>
              </a:rPr>
              <a:t>.</a:t>
            </a:r>
          </a:p>
          <a:p>
            <a:pPr algn="l"/>
            <a:endParaRPr lang="en-US" sz="1600" dirty="0">
              <a:solidFill>
                <a:schemeClr val="tx1"/>
              </a:solidFill>
            </a:endParaRPr>
          </a:p>
          <a:p>
            <a:pPr algn="l"/>
            <a:r>
              <a:rPr lang="en-US" sz="1600" dirty="0">
                <a:solidFill>
                  <a:schemeClr val="tx1"/>
                </a:solidFill>
              </a:rPr>
              <a:t>5 Respect and cultural understanding permeate the local communities in the </a:t>
            </a:r>
            <a:r>
              <a:rPr lang="en-US" sz="1600" dirty="0" err="1" smtClean="0">
                <a:solidFill>
                  <a:schemeClr val="tx1"/>
                </a:solidFill>
              </a:rPr>
              <a:t>Agder</a:t>
            </a:r>
            <a:r>
              <a:rPr lang="en-US" sz="1600" dirty="0" smtClean="0">
                <a:solidFill>
                  <a:schemeClr val="tx1"/>
                </a:solidFill>
              </a:rPr>
              <a:t> </a:t>
            </a:r>
            <a:r>
              <a:rPr lang="en-US" sz="1600" dirty="0">
                <a:solidFill>
                  <a:schemeClr val="tx1"/>
                </a:solidFill>
              </a:rPr>
              <a:t>region. </a:t>
            </a:r>
            <a:endParaRPr lang="en-US" sz="2000" dirty="0" smtClean="0">
              <a:solidFill>
                <a:schemeClr val="tx1"/>
              </a:solidFill>
            </a:endParaRPr>
          </a:p>
        </p:txBody>
      </p:sp>
    </p:spTree>
    <p:extLst>
      <p:ext uri="{BB962C8B-B14F-4D97-AF65-F5344CB8AC3E}">
        <p14:creationId xmlns:p14="http://schemas.microsoft.com/office/powerpoint/2010/main" val="1834946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729137"/>
            <a:ext cx="7962455" cy="1470025"/>
          </a:xfrm>
        </p:spPr>
        <p:txBody>
          <a:bodyPr>
            <a:normAutofit/>
          </a:bodyPr>
          <a:lstStyle/>
          <a:p>
            <a:r>
              <a:rPr lang="en-US" sz="4000" dirty="0" smtClean="0">
                <a:solidFill>
                  <a:srgbClr val="002060"/>
                </a:solidFill>
                <a:cs typeface="Times New Roman" panose="02020603050405020304" pitchFamily="18" charset="0"/>
              </a:rPr>
              <a:t>Five Topics</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2199162"/>
            <a:ext cx="6889898" cy="4125432"/>
          </a:xfrm>
        </p:spPr>
        <p:txBody>
          <a:bodyPr>
            <a:noAutofit/>
          </a:bodyPr>
          <a:lstStyle/>
          <a:p>
            <a:pPr algn="l"/>
            <a:r>
              <a:rPr lang="en-US" sz="2400" dirty="0" smtClean="0">
                <a:solidFill>
                  <a:schemeClr val="tx1"/>
                </a:solidFill>
              </a:rPr>
              <a:t>1.Democratic participation</a:t>
            </a:r>
          </a:p>
          <a:p>
            <a:pPr algn="l"/>
            <a:r>
              <a:rPr lang="en-US" sz="2400" dirty="0" smtClean="0">
                <a:solidFill>
                  <a:schemeClr val="tx1"/>
                </a:solidFill>
              </a:rPr>
              <a:t>2. Equality in education</a:t>
            </a:r>
          </a:p>
          <a:p>
            <a:pPr algn="l"/>
            <a:r>
              <a:rPr lang="en-US" sz="2400" dirty="0" smtClean="0">
                <a:solidFill>
                  <a:schemeClr val="tx1"/>
                </a:solidFill>
              </a:rPr>
              <a:t>3. </a:t>
            </a:r>
            <a:r>
              <a:rPr lang="en-US" sz="2400" dirty="0">
                <a:solidFill>
                  <a:schemeClr val="tx1"/>
                </a:solidFill>
              </a:rPr>
              <a:t>E</a:t>
            </a:r>
            <a:r>
              <a:rPr lang="en-US" sz="2400" dirty="0" smtClean="0">
                <a:solidFill>
                  <a:schemeClr val="tx1"/>
                </a:solidFill>
              </a:rPr>
              <a:t>quality </a:t>
            </a:r>
            <a:r>
              <a:rPr lang="en-US" sz="2400" dirty="0">
                <a:solidFill>
                  <a:schemeClr val="tx1"/>
                </a:solidFill>
              </a:rPr>
              <a:t>in </a:t>
            </a:r>
            <a:r>
              <a:rPr lang="en-US" sz="2400" dirty="0" err="1">
                <a:solidFill>
                  <a:schemeClr val="tx1"/>
                </a:solidFill>
              </a:rPr>
              <a:t>labour</a:t>
            </a:r>
            <a:r>
              <a:rPr lang="en-US" sz="2400" dirty="0">
                <a:solidFill>
                  <a:schemeClr val="tx1"/>
                </a:solidFill>
              </a:rPr>
              <a:t> market and </a:t>
            </a:r>
            <a:r>
              <a:rPr lang="en-US" sz="2400" dirty="0" smtClean="0">
                <a:solidFill>
                  <a:schemeClr val="tx1"/>
                </a:solidFill>
              </a:rPr>
              <a:t>workplaces</a:t>
            </a:r>
          </a:p>
          <a:p>
            <a:pPr algn="l"/>
            <a:r>
              <a:rPr lang="en-US" sz="2400" dirty="0" smtClean="0">
                <a:solidFill>
                  <a:schemeClr val="tx1"/>
                </a:solidFill>
              </a:rPr>
              <a:t>4. </a:t>
            </a:r>
            <a:r>
              <a:rPr lang="en-US" sz="2400" dirty="0">
                <a:solidFill>
                  <a:schemeClr val="tx1"/>
                </a:solidFill>
              </a:rPr>
              <a:t>E</a:t>
            </a:r>
            <a:r>
              <a:rPr lang="en-US" sz="2400" dirty="0" smtClean="0">
                <a:solidFill>
                  <a:schemeClr val="tx1"/>
                </a:solidFill>
              </a:rPr>
              <a:t>quality </a:t>
            </a:r>
            <a:r>
              <a:rPr lang="en-US" sz="2400" dirty="0">
                <a:solidFill>
                  <a:schemeClr val="tx1"/>
                </a:solidFill>
              </a:rPr>
              <a:t>of public service </a:t>
            </a:r>
          </a:p>
          <a:p>
            <a:pPr algn="l"/>
            <a:r>
              <a:rPr lang="en-US" sz="2400" dirty="0" smtClean="0">
                <a:solidFill>
                  <a:schemeClr val="tx1"/>
                </a:solidFill>
              </a:rPr>
              <a:t>5. </a:t>
            </a:r>
            <a:r>
              <a:rPr lang="en-US" sz="2400" dirty="0">
                <a:solidFill>
                  <a:schemeClr val="tx1"/>
                </a:solidFill>
              </a:rPr>
              <a:t>P</a:t>
            </a:r>
            <a:r>
              <a:rPr lang="en-US" sz="2400" dirty="0" smtClean="0">
                <a:solidFill>
                  <a:schemeClr val="tx1"/>
                </a:solidFill>
              </a:rPr>
              <a:t>rotection </a:t>
            </a:r>
            <a:r>
              <a:rPr lang="en-US" sz="2400" dirty="0">
                <a:solidFill>
                  <a:schemeClr val="tx1"/>
                </a:solidFill>
              </a:rPr>
              <a:t>against harassment and violence.</a:t>
            </a:r>
            <a:endParaRPr lang="en-US" sz="2400" dirty="0" smtClean="0">
              <a:solidFill>
                <a:schemeClr val="tx1"/>
              </a:solidFill>
            </a:endParaRPr>
          </a:p>
        </p:txBody>
      </p:sp>
    </p:spTree>
    <p:extLst>
      <p:ext uri="{BB962C8B-B14F-4D97-AF65-F5344CB8AC3E}">
        <p14:creationId xmlns:p14="http://schemas.microsoft.com/office/powerpoint/2010/main" val="445668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535134"/>
            <a:ext cx="7772400" cy="1470025"/>
          </a:xfrm>
        </p:spPr>
        <p:txBody>
          <a:bodyPr>
            <a:normAutofit/>
          </a:bodyPr>
          <a:lstStyle/>
          <a:p>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446028"/>
            <a:ext cx="6889898" cy="4125432"/>
          </a:xfrm>
        </p:spPr>
        <p:txBody>
          <a:bodyPr>
            <a:noAutofit/>
          </a:bodyPr>
          <a:lstStyle/>
          <a:p>
            <a:pPr algn="l"/>
            <a:r>
              <a:rPr lang="en-US" sz="2400" b="1" dirty="0">
                <a:solidFill>
                  <a:srgbClr val="002060"/>
                </a:solidFill>
              </a:rPr>
              <a:t>EQUALITY:</a:t>
            </a:r>
            <a:r>
              <a:rPr lang="en-US" sz="2400" dirty="0">
                <a:solidFill>
                  <a:schemeClr val="tx1"/>
                </a:solidFill>
              </a:rPr>
              <a:t> that all persons shall have equal rights and opportunities in society, </a:t>
            </a:r>
            <a:r>
              <a:rPr lang="en-US" sz="2400" dirty="0" smtClean="0">
                <a:solidFill>
                  <a:schemeClr val="tx1"/>
                </a:solidFill>
              </a:rPr>
              <a:t>regardless </a:t>
            </a:r>
            <a:r>
              <a:rPr lang="en-US" sz="2400" dirty="0">
                <a:solidFill>
                  <a:schemeClr val="tx1"/>
                </a:solidFill>
              </a:rPr>
              <a:t>of gender, functional ability, sexual orientation, age, ethnicity and </a:t>
            </a:r>
            <a:r>
              <a:rPr lang="en-US" sz="2400" dirty="0" smtClean="0">
                <a:solidFill>
                  <a:schemeClr val="tx1"/>
                </a:solidFill>
              </a:rPr>
              <a:t>religion </a:t>
            </a:r>
            <a:r>
              <a:rPr lang="en-US" sz="2400" dirty="0">
                <a:solidFill>
                  <a:schemeClr val="tx1"/>
                </a:solidFill>
              </a:rPr>
              <a:t>etc. The Norwegian word ‘</a:t>
            </a:r>
            <a:r>
              <a:rPr lang="en-US" sz="2400" dirty="0" err="1">
                <a:solidFill>
                  <a:schemeClr val="tx1"/>
                </a:solidFill>
              </a:rPr>
              <a:t>likestilling</a:t>
            </a:r>
            <a:r>
              <a:rPr lang="en-US" sz="2400" dirty="0">
                <a:solidFill>
                  <a:schemeClr val="tx1"/>
                </a:solidFill>
              </a:rPr>
              <a:t>’ has traditionally been used to refer to </a:t>
            </a:r>
            <a:r>
              <a:rPr lang="en-US" sz="2400" dirty="0" smtClean="0">
                <a:solidFill>
                  <a:schemeClr val="tx1"/>
                </a:solidFill>
              </a:rPr>
              <a:t>equality </a:t>
            </a:r>
            <a:r>
              <a:rPr lang="en-US" sz="2400" dirty="0">
                <a:solidFill>
                  <a:schemeClr val="tx1"/>
                </a:solidFill>
              </a:rPr>
              <a:t>between women and men. This is still the most common use of the word, </a:t>
            </a:r>
            <a:r>
              <a:rPr lang="en-US" sz="2400" dirty="0" smtClean="0">
                <a:solidFill>
                  <a:schemeClr val="tx1"/>
                </a:solidFill>
              </a:rPr>
              <a:t>but</a:t>
            </a:r>
            <a:r>
              <a:rPr lang="en-US" sz="2400" dirty="0">
                <a:solidFill>
                  <a:schemeClr val="tx1"/>
                </a:solidFill>
              </a:rPr>
              <a:t>, in recent years, its meaning has been expanded and now also includes other </a:t>
            </a:r>
            <a:r>
              <a:rPr lang="en-US" sz="2400" dirty="0" smtClean="0">
                <a:solidFill>
                  <a:schemeClr val="tx1"/>
                </a:solidFill>
              </a:rPr>
              <a:t>grounds </a:t>
            </a:r>
            <a:r>
              <a:rPr lang="en-US" sz="2400" dirty="0">
                <a:solidFill>
                  <a:schemeClr val="tx1"/>
                </a:solidFill>
              </a:rPr>
              <a:t>for discrimination. Equality between the genders is often described as </a:t>
            </a:r>
            <a:r>
              <a:rPr lang="en-US" sz="2400" dirty="0" smtClean="0">
                <a:solidFill>
                  <a:schemeClr val="tx1"/>
                </a:solidFill>
              </a:rPr>
              <a:t>‘</a:t>
            </a:r>
            <a:r>
              <a:rPr lang="en-US" sz="2400" dirty="0" err="1">
                <a:solidFill>
                  <a:schemeClr val="tx1"/>
                </a:solidFill>
              </a:rPr>
              <a:t>kjønnslikestilling</a:t>
            </a:r>
            <a:r>
              <a:rPr lang="en-US" sz="2400" dirty="0">
                <a:solidFill>
                  <a:schemeClr val="tx1"/>
                </a:solidFill>
              </a:rPr>
              <a:t>’ (gender equality</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1234898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729137"/>
            <a:ext cx="7962455" cy="1470025"/>
          </a:xfrm>
        </p:spPr>
        <p:txBody>
          <a:bodyPr>
            <a:normAutofit/>
          </a:bodyPr>
          <a:lstStyle/>
          <a:p>
            <a:r>
              <a:rPr lang="nb-NO" sz="4000" dirty="0" smtClean="0">
                <a:solidFill>
                  <a:srgbClr val="002060"/>
                </a:solidFill>
                <a:cs typeface="Times New Roman" panose="02020603050405020304" pitchFamily="18" charset="0"/>
              </a:rPr>
              <a:t>Action </a:t>
            </a:r>
            <a:r>
              <a:rPr lang="nb-NO" sz="4000" dirty="0" err="1" smtClean="0">
                <a:solidFill>
                  <a:srgbClr val="002060"/>
                </a:solidFill>
                <a:cs typeface="Times New Roman" panose="02020603050405020304" pitchFamily="18" charset="0"/>
              </a:rPr>
              <a:t>programme</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2199162"/>
            <a:ext cx="6889898" cy="4125432"/>
          </a:xfrm>
        </p:spPr>
        <p:txBody>
          <a:bodyPr>
            <a:noAutofit/>
          </a:bodyPr>
          <a:lstStyle/>
          <a:p>
            <a:pPr algn="l"/>
            <a:r>
              <a:rPr lang="en-US" sz="2400" dirty="0" smtClean="0">
                <a:solidFill>
                  <a:schemeClr val="tx1"/>
                </a:solidFill>
              </a:rPr>
              <a:t>.Important </a:t>
            </a:r>
            <a:r>
              <a:rPr lang="en-US" sz="2400" dirty="0">
                <a:solidFill>
                  <a:schemeClr val="tx1"/>
                </a:solidFill>
              </a:rPr>
              <a:t>measures:  </a:t>
            </a:r>
            <a:endParaRPr lang="en-US" sz="2400" dirty="0" smtClean="0">
              <a:solidFill>
                <a:schemeClr val="tx1"/>
              </a:solidFill>
            </a:endParaRPr>
          </a:p>
          <a:p>
            <a:pPr marL="342900" indent="-342900" algn="l">
              <a:buFont typeface="Arial" panose="020B0604020202020204" pitchFamily="34" charset="0"/>
              <a:buChar char="•"/>
            </a:pPr>
            <a:r>
              <a:rPr lang="en-US" sz="2400" dirty="0" smtClean="0">
                <a:solidFill>
                  <a:schemeClr val="tx1"/>
                </a:solidFill>
              </a:rPr>
              <a:t>Equality </a:t>
            </a:r>
            <a:r>
              <a:rPr lang="en-US" sz="2400" dirty="0">
                <a:solidFill>
                  <a:schemeClr val="tx1"/>
                </a:solidFill>
              </a:rPr>
              <a:t>mainstreaming in counties and </a:t>
            </a:r>
            <a:r>
              <a:rPr lang="en-US" sz="2400" dirty="0" smtClean="0">
                <a:solidFill>
                  <a:schemeClr val="tx1"/>
                </a:solidFill>
              </a:rPr>
              <a:t>municipalities’ </a:t>
            </a:r>
            <a:r>
              <a:rPr lang="en-US" sz="2400" dirty="0">
                <a:solidFill>
                  <a:schemeClr val="tx1"/>
                </a:solidFill>
              </a:rPr>
              <a:t>organizations. </a:t>
            </a:r>
            <a:endParaRPr lang="en-US" sz="2400" dirty="0" smtClean="0">
              <a:solidFill>
                <a:schemeClr val="tx1"/>
              </a:solidFill>
            </a:endParaRPr>
          </a:p>
          <a:p>
            <a:pPr marL="342900" indent="-342900" algn="l">
              <a:buFont typeface="Arial" panose="020B0604020202020204" pitchFamily="34" charset="0"/>
              <a:buChar char="•"/>
            </a:pPr>
            <a:r>
              <a:rPr lang="en-US" sz="2400" dirty="0" smtClean="0">
                <a:solidFill>
                  <a:schemeClr val="tx1"/>
                </a:solidFill>
              </a:rPr>
              <a:t>A </a:t>
            </a:r>
            <a:r>
              <a:rPr lang="en-US" sz="2400" dirty="0">
                <a:solidFill>
                  <a:schemeClr val="tx1"/>
                </a:solidFill>
              </a:rPr>
              <a:t>network for full time employment</a:t>
            </a:r>
            <a:r>
              <a:rPr lang="en-US" sz="2400" dirty="0" smtClean="0">
                <a:solidFill>
                  <a:schemeClr val="tx1"/>
                </a:solidFill>
              </a:rPr>
              <a:t>.</a:t>
            </a:r>
          </a:p>
          <a:p>
            <a:pPr marL="342900" indent="-342900" algn="l">
              <a:buFont typeface="Arial" panose="020B0604020202020204" pitchFamily="34" charset="0"/>
              <a:buChar char="•"/>
            </a:pPr>
            <a:r>
              <a:rPr lang="en-US" sz="2400" dirty="0" smtClean="0">
                <a:solidFill>
                  <a:schemeClr val="tx1"/>
                </a:solidFill>
              </a:rPr>
              <a:t> </a:t>
            </a:r>
            <a:r>
              <a:rPr lang="en-US" sz="2400" dirty="0">
                <a:solidFill>
                  <a:schemeClr val="tx1"/>
                </a:solidFill>
              </a:rPr>
              <a:t>A network focusing on immigrants/refugees access to paid employment. </a:t>
            </a:r>
            <a:endParaRPr lang="en-US" sz="2400" dirty="0" smtClean="0">
              <a:solidFill>
                <a:schemeClr val="tx1"/>
              </a:solidFill>
            </a:endParaRPr>
          </a:p>
          <a:p>
            <a:pPr marL="342900" indent="-342900" algn="l">
              <a:buFont typeface="Arial" panose="020B0604020202020204" pitchFamily="34" charset="0"/>
              <a:buChar char="•"/>
            </a:pPr>
            <a:r>
              <a:rPr lang="en-US" sz="2400" dirty="0" smtClean="0">
                <a:solidFill>
                  <a:schemeClr val="tx1"/>
                </a:solidFill>
              </a:rPr>
              <a:t>Developing </a:t>
            </a:r>
            <a:r>
              <a:rPr lang="en-US" sz="2400" dirty="0">
                <a:solidFill>
                  <a:schemeClr val="tx1"/>
                </a:solidFill>
              </a:rPr>
              <a:t>a national equality and diversity standard for workplaces.</a:t>
            </a:r>
            <a:endParaRPr lang="en-US" sz="2400" dirty="0" smtClean="0">
              <a:solidFill>
                <a:schemeClr val="tx1"/>
              </a:solidFill>
            </a:endParaRPr>
          </a:p>
        </p:txBody>
      </p:sp>
    </p:spTree>
    <p:extLst>
      <p:ext uri="{BB962C8B-B14F-4D97-AF65-F5344CB8AC3E}">
        <p14:creationId xmlns:p14="http://schemas.microsoft.com/office/powerpoint/2010/main" val="2298566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1038847"/>
            <a:ext cx="7962455" cy="1470025"/>
          </a:xfrm>
        </p:spPr>
        <p:txBody>
          <a:bodyPr>
            <a:normAutofit/>
          </a:bodyPr>
          <a:lstStyle/>
          <a:p>
            <a:r>
              <a:rPr lang="en-US" sz="4000" dirty="0" smtClean="0">
                <a:solidFill>
                  <a:srgbClr val="002060"/>
                </a:solidFill>
                <a:cs typeface="Times New Roman" panose="02020603050405020304" pitchFamily="18" charset="0"/>
              </a:rPr>
              <a:t>Anchored </a:t>
            </a:r>
            <a:r>
              <a:rPr lang="en-US" sz="4000" dirty="0">
                <a:solidFill>
                  <a:srgbClr val="002060"/>
                </a:solidFill>
                <a:cs typeface="Times New Roman" panose="02020603050405020304" pitchFamily="18" charset="0"/>
              </a:rPr>
              <a:t>in the management. Leaders must be </a:t>
            </a:r>
            <a:r>
              <a:rPr lang="en-US" sz="4000" dirty="0" smtClean="0">
                <a:solidFill>
                  <a:srgbClr val="002060"/>
                </a:solidFill>
                <a:cs typeface="Times New Roman" panose="02020603050405020304" pitchFamily="18" charset="0"/>
              </a:rPr>
              <a:t>spokesmen</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2273591"/>
            <a:ext cx="6889898" cy="4125432"/>
          </a:xfrm>
        </p:spPr>
        <p:txBody>
          <a:bodyPr>
            <a:noAutofit/>
          </a:bodyPr>
          <a:lstStyle/>
          <a:p>
            <a:pPr algn="l"/>
            <a:endParaRPr lang="en-US" sz="2000" dirty="0" smtClean="0">
              <a:solidFill>
                <a:schemeClr val="tx1"/>
              </a:solidFill>
            </a:endParaRPr>
          </a:p>
          <a:p>
            <a:pPr algn="l"/>
            <a:endParaRPr lang="en-US" sz="2000" dirty="0">
              <a:solidFill>
                <a:schemeClr val="tx1"/>
              </a:solidFill>
            </a:endParaRPr>
          </a:p>
          <a:p>
            <a:pPr algn="l"/>
            <a:endParaRPr lang="en-US" sz="2000" dirty="0" smtClean="0">
              <a:solidFill>
                <a:schemeClr val="tx1"/>
              </a:solidFill>
            </a:endParaRPr>
          </a:p>
          <a:p>
            <a:pPr algn="l"/>
            <a:r>
              <a:rPr lang="en-US" sz="2000" dirty="0" smtClean="0">
                <a:solidFill>
                  <a:schemeClr val="tx1"/>
                </a:solidFill>
              </a:rPr>
              <a:t>Efforts to </a:t>
            </a:r>
            <a:r>
              <a:rPr lang="en-US" sz="2000" dirty="0">
                <a:solidFill>
                  <a:schemeClr val="tx1"/>
                </a:solidFill>
              </a:rPr>
              <a:t>promote equality and combat discrimination are part of our regular work.</a:t>
            </a:r>
          </a:p>
          <a:p>
            <a:pPr algn="l"/>
            <a:endParaRPr lang="en-US" sz="2000" dirty="0">
              <a:solidFill>
                <a:schemeClr val="tx1"/>
              </a:solidFill>
            </a:endParaRPr>
          </a:p>
          <a:p>
            <a:pPr algn="l"/>
            <a:r>
              <a:rPr lang="en-US" sz="2000" dirty="0">
                <a:solidFill>
                  <a:schemeClr val="tx1"/>
                </a:solidFill>
              </a:rPr>
              <a:t>The leaders have a responsibility to promote equality both with respect to the professional content of the activities and with respect to the relationship to users and employees.</a:t>
            </a:r>
          </a:p>
          <a:p>
            <a:pPr algn="l"/>
            <a:endParaRPr lang="en-US" sz="2000" dirty="0">
              <a:solidFill>
                <a:schemeClr val="tx1"/>
              </a:solidFill>
            </a:endParaRPr>
          </a:p>
          <a:p>
            <a:pPr algn="l"/>
            <a:endParaRPr lang="en-US" sz="2000" dirty="0" smtClean="0">
              <a:solidFill>
                <a:schemeClr val="tx1"/>
              </a:solidFill>
            </a:endParaRPr>
          </a:p>
        </p:txBody>
      </p:sp>
    </p:spTree>
    <p:extLst>
      <p:ext uri="{BB962C8B-B14F-4D97-AF65-F5344CB8AC3E}">
        <p14:creationId xmlns:p14="http://schemas.microsoft.com/office/powerpoint/2010/main" val="2326535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1038847"/>
            <a:ext cx="7962455" cy="1470025"/>
          </a:xfrm>
        </p:spPr>
        <p:txBody>
          <a:bodyPr>
            <a:normAutofit/>
          </a:bodyPr>
          <a:lstStyle/>
          <a:p>
            <a:r>
              <a:rPr lang="en-US" sz="4000" dirty="0" smtClean="0">
                <a:solidFill>
                  <a:srgbClr val="002060"/>
                </a:solidFill>
                <a:cs typeface="Times New Roman" panose="02020603050405020304" pitchFamily="18" charset="0"/>
              </a:rPr>
              <a:t>The </a:t>
            </a:r>
            <a:r>
              <a:rPr lang="en-US" sz="4000" dirty="0">
                <a:solidFill>
                  <a:srgbClr val="002060"/>
                </a:solidFill>
                <a:cs typeface="Times New Roman" panose="02020603050405020304" pitchFamily="18" charset="0"/>
              </a:rPr>
              <a:t>strategy in Kristiansand: </a:t>
            </a:r>
            <a:r>
              <a:rPr lang="en-US" sz="4000" dirty="0" smtClean="0">
                <a:solidFill>
                  <a:srgbClr val="002060"/>
                </a:solidFill>
                <a:cs typeface="Times New Roman" panose="02020603050405020304" pitchFamily="18" charset="0"/>
              </a:rPr>
              <a:t/>
            </a:r>
            <a:br>
              <a:rPr lang="en-US" sz="4000" dirty="0" smtClean="0">
                <a:solidFill>
                  <a:srgbClr val="002060"/>
                </a:solidFill>
                <a:cs typeface="Times New Roman" panose="02020603050405020304" pitchFamily="18" charset="0"/>
              </a:rPr>
            </a:br>
            <a:r>
              <a:rPr lang="en-US" sz="4000" dirty="0" smtClean="0">
                <a:solidFill>
                  <a:srgbClr val="002060"/>
                </a:solidFill>
                <a:cs typeface="Times New Roman" panose="02020603050405020304" pitchFamily="18" charset="0"/>
              </a:rPr>
              <a:t>It’s </a:t>
            </a:r>
            <a:r>
              <a:rPr lang="en-US" sz="4000" dirty="0">
                <a:solidFill>
                  <a:srgbClr val="002060"/>
                </a:solidFill>
                <a:cs typeface="Times New Roman" panose="02020603050405020304" pitchFamily="18" charset="0"/>
              </a:rPr>
              <a:t>all about People</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773860"/>
            <a:ext cx="6889898" cy="4125432"/>
          </a:xfrm>
        </p:spPr>
        <p:txBody>
          <a:bodyPr>
            <a:noAutofit/>
          </a:bodyPr>
          <a:lstStyle/>
          <a:p>
            <a:pPr algn="l"/>
            <a:endParaRPr lang="en-US" sz="2000" dirty="0" smtClean="0">
              <a:solidFill>
                <a:schemeClr val="tx1"/>
              </a:solidFill>
            </a:endParaRPr>
          </a:p>
          <a:p>
            <a:pPr algn="l"/>
            <a:endParaRPr lang="en-US" sz="2000" dirty="0" smtClean="0">
              <a:solidFill>
                <a:schemeClr val="tx1"/>
              </a:solidFill>
            </a:endParaRPr>
          </a:p>
          <a:p>
            <a:pPr algn="l"/>
            <a:r>
              <a:rPr lang="en-US" sz="2000" b="1" dirty="0">
                <a:solidFill>
                  <a:schemeClr val="tx1"/>
                </a:solidFill>
              </a:rPr>
              <a:t>Vision:</a:t>
            </a:r>
          </a:p>
          <a:p>
            <a:pPr algn="l"/>
            <a:r>
              <a:rPr lang="en-US" sz="2000" dirty="0">
                <a:solidFill>
                  <a:schemeClr val="tx1"/>
                </a:solidFill>
              </a:rPr>
              <a:t>Kristiansand municipality considers diversity as a resource, and is a future-oriented, competent and inclusive organization.</a:t>
            </a:r>
          </a:p>
          <a:p>
            <a:pPr algn="l"/>
            <a:endParaRPr lang="en-US" sz="2000" dirty="0">
              <a:solidFill>
                <a:schemeClr val="tx1"/>
              </a:solidFill>
            </a:endParaRPr>
          </a:p>
          <a:p>
            <a:pPr algn="l"/>
            <a:r>
              <a:rPr lang="en-US" sz="2000" dirty="0">
                <a:solidFill>
                  <a:schemeClr val="tx1"/>
                </a:solidFill>
              </a:rPr>
              <a:t>Kristiansand is a leading municipality when it comes to equality, inclusion and </a:t>
            </a:r>
            <a:r>
              <a:rPr lang="en-US" sz="2000" dirty="0" smtClean="0">
                <a:solidFill>
                  <a:schemeClr val="tx1"/>
                </a:solidFill>
              </a:rPr>
              <a:t>diversity</a:t>
            </a:r>
          </a:p>
          <a:p>
            <a:pPr algn="l"/>
            <a:endParaRPr lang="en-US" sz="2000" dirty="0">
              <a:solidFill>
                <a:schemeClr val="tx1"/>
              </a:solidFill>
            </a:endParaRPr>
          </a:p>
          <a:p>
            <a:pPr algn="l"/>
            <a:r>
              <a:rPr lang="en-US" sz="2000" dirty="0" smtClean="0">
                <a:solidFill>
                  <a:schemeClr val="tx1"/>
                </a:solidFill>
              </a:rPr>
              <a:t>The strategy was adopted unanimously by the City Council</a:t>
            </a:r>
            <a:endParaRPr lang="en-US" sz="2000" dirty="0">
              <a:solidFill>
                <a:schemeClr val="tx1"/>
              </a:solidFill>
            </a:endParaRPr>
          </a:p>
          <a:p>
            <a:pPr algn="l"/>
            <a:endParaRPr lang="en-US" sz="2000" dirty="0" smtClean="0">
              <a:solidFill>
                <a:schemeClr val="tx1"/>
              </a:solidFill>
            </a:endParaRPr>
          </a:p>
        </p:txBody>
      </p:sp>
    </p:spTree>
    <p:extLst>
      <p:ext uri="{BB962C8B-B14F-4D97-AF65-F5344CB8AC3E}">
        <p14:creationId xmlns:p14="http://schemas.microsoft.com/office/powerpoint/2010/main" val="216365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729137"/>
            <a:ext cx="7962455" cy="1470025"/>
          </a:xfrm>
        </p:spPr>
        <p:txBody>
          <a:bodyPr>
            <a:normAutofit/>
          </a:bodyPr>
          <a:lstStyle/>
          <a:p>
            <a:r>
              <a:rPr lang="nb-NO" sz="4000" dirty="0" err="1" smtClean="0">
                <a:solidFill>
                  <a:srgbClr val="002060"/>
                </a:solidFill>
                <a:cs typeface="Times New Roman" panose="02020603050405020304" pitchFamily="18" charset="0"/>
              </a:rPr>
              <a:t>Success</a:t>
            </a:r>
            <a:r>
              <a:rPr lang="nb-NO" sz="4000" dirty="0" smtClean="0">
                <a:solidFill>
                  <a:srgbClr val="002060"/>
                </a:solidFill>
                <a:cs typeface="Times New Roman" panose="02020603050405020304" pitchFamily="18" charset="0"/>
              </a:rPr>
              <a:t>?</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773860"/>
            <a:ext cx="6889898" cy="4125432"/>
          </a:xfrm>
        </p:spPr>
        <p:txBody>
          <a:bodyPr>
            <a:noAutofit/>
          </a:bodyPr>
          <a:lstStyle/>
          <a:p>
            <a:pPr algn="l"/>
            <a:r>
              <a:rPr lang="en-US" sz="2400" dirty="0" smtClean="0">
                <a:solidFill>
                  <a:schemeClr val="tx1"/>
                </a:solidFill>
              </a:rPr>
              <a:t>Success </a:t>
            </a:r>
            <a:r>
              <a:rPr lang="en-US" sz="2400" dirty="0">
                <a:solidFill>
                  <a:schemeClr val="tx1"/>
                </a:solidFill>
              </a:rPr>
              <a:t>is dependent on </a:t>
            </a:r>
            <a:r>
              <a:rPr lang="en-US" sz="2400" dirty="0" smtClean="0">
                <a:solidFill>
                  <a:schemeClr val="tx1"/>
                </a:solidFill>
              </a:rPr>
              <a:t>prioritization</a:t>
            </a:r>
          </a:p>
          <a:p>
            <a:pPr algn="l"/>
            <a:r>
              <a:rPr lang="en-US" sz="2400" dirty="0" smtClean="0">
                <a:solidFill>
                  <a:schemeClr val="tx1"/>
                </a:solidFill>
              </a:rPr>
              <a:t>Both </a:t>
            </a:r>
            <a:r>
              <a:rPr lang="en-US" sz="2400" dirty="0">
                <a:solidFill>
                  <a:schemeClr val="tx1"/>
                </a:solidFill>
              </a:rPr>
              <a:t>people and money is </a:t>
            </a:r>
            <a:r>
              <a:rPr lang="en-US" sz="2400" dirty="0" smtClean="0">
                <a:solidFill>
                  <a:schemeClr val="tx1"/>
                </a:solidFill>
              </a:rPr>
              <a:t>required</a:t>
            </a:r>
          </a:p>
          <a:p>
            <a:pPr algn="l"/>
            <a:r>
              <a:rPr lang="en-US" sz="2400" dirty="0" smtClean="0">
                <a:solidFill>
                  <a:schemeClr val="tx1"/>
                </a:solidFill>
              </a:rPr>
              <a:t>And showing that the plans work </a:t>
            </a:r>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6631" y="3272622"/>
            <a:ext cx="3590371" cy="2626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728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56745" y="712187"/>
            <a:ext cx="7772400" cy="1470025"/>
          </a:xfrm>
        </p:spPr>
        <p:txBody>
          <a:bodyPr>
            <a:normAutofit/>
          </a:bodyPr>
          <a:lstStyle/>
          <a:p>
            <a:r>
              <a:rPr lang="nb-NO" sz="4000" dirty="0" smtClean="0">
                <a:cs typeface="Times New Roman" panose="02020603050405020304" pitchFamily="18" charset="0"/>
              </a:rPr>
              <a:t>The Human </a:t>
            </a:r>
            <a:r>
              <a:rPr lang="nb-NO" sz="4000" dirty="0">
                <a:cs typeface="Times New Roman" panose="02020603050405020304" pitchFamily="18" charset="0"/>
              </a:rPr>
              <a:t>R</a:t>
            </a:r>
            <a:r>
              <a:rPr lang="nb-NO" sz="4000" dirty="0" smtClean="0">
                <a:cs typeface="Times New Roman" panose="02020603050405020304" pitchFamily="18" charset="0"/>
              </a:rPr>
              <a:t>esources</a:t>
            </a:r>
            <a:endParaRPr lang="nb-NO" sz="4000" dirty="0">
              <a:cs typeface="Times New Roman" panose="02020603050405020304" pitchFamily="18" charset="0"/>
            </a:endParaRPr>
          </a:p>
        </p:txBody>
      </p:sp>
      <p:sp>
        <p:nvSpPr>
          <p:cNvPr id="3" name="Undertittel 2"/>
          <p:cNvSpPr>
            <a:spLocks noGrp="1"/>
          </p:cNvSpPr>
          <p:nvPr>
            <p:ph type="subTitle" idx="1"/>
          </p:nvPr>
        </p:nvSpPr>
        <p:spPr>
          <a:xfrm>
            <a:off x="1111468" y="2037694"/>
            <a:ext cx="7078717" cy="3431628"/>
          </a:xfrm>
        </p:spPr>
        <p:txBody>
          <a:bodyPr>
            <a:normAutofit fontScale="85000" lnSpcReduction="10000"/>
          </a:bodyPr>
          <a:lstStyle/>
          <a:p>
            <a:r>
              <a:rPr lang="nb-NO" sz="2400" b="1" dirty="0" smtClean="0">
                <a:solidFill>
                  <a:srgbClr val="002060"/>
                </a:solidFill>
                <a:cs typeface="Times New Roman" panose="02020603050405020304" pitchFamily="18" charset="0"/>
              </a:rPr>
              <a:t>A FAIRNESS PERSPECTIVE</a:t>
            </a:r>
          </a:p>
          <a:p>
            <a:r>
              <a:rPr lang="nb-NO" sz="2400" dirty="0" smtClean="0">
                <a:solidFill>
                  <a:srgbClr val="002060"/>
                </a:solidFill>
                <a:cs typeface="Times New Roman" panose="02020603050405020304" pitchFamily="18" charset="0"/>
              </a:rPr>
              <a:t>The right to </a:t>
            </a:r>
            <a:r>
              <a:rPr lang="nb-NO" sz="2400" dirty="0" err="1" smtClean="0">
                <a:solidFill>
                  <a:srgbClr val="002060"/>
                </a:solidFill>
                <a:cs typeface="Times New Roman" panose="02020603050405020304" pitchFamily="18" charset="0"/>
              </a:rPr>
              <a:t>life</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freedom</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safety</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protection</a:t>
            </a:r>
            <a:endParaRPr lang="nb-NO" sz="2400" dirty="0" smtClean="0">
              <a:solidFill>
                <a:srgbClr val="002060"/>
              </a:solidFill>
              <a:cs typeface="Times New Roman" panose="02020603050405020304" pitchFamily="18" charset="0"/>
            </a:endParaRPr>
          </a:p>
          <a:p>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against</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discrimination</a:t>
            </a:r>
            <a:r>
              <a:rPr lang="nb-NO" sz="2400" dirty="0" smtClean="0">
                <a:solidFill>
                  <a:srgbClr val="002060"/>
                </a:solidFill>
                <a:cs typeface="Times New Roman" panose="02020603050405020304" pitchFamily="18" charset="0"/>
              </a:rPr>
              <a:t>. Right til </a:t>
            </a:r>
            <a:r>
              <a:rPr lang="nb-NO" sz="2400" dirty="0" err="1" smtClean="0">
                <a:solidFill>
                  <a:srgbClr val="002060"/>
                </a:solidFill>
                <a:cs typeface="Times New Roman" panose="02020603050405020304" pitchFamily="18" charset="0"/>
              </a:rPr>
              <a:t>work</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education</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the</a:t>
            </a:r>
            <a:r>
              <a:rPr lang="nb-NO" sz="2400" dirty="0" smtClean="0">
                <a:solidFill>
                  <a:srgbClr val="002060"/>
                </a:solidFill>
                <a:cs typeface="Times New Roman" panose="02020603050405020304" pitchFamily="18" charset="0"/>
              </a:rPr>
              <a:t> best </a:t>
            </a:r>
            <a:r>
              <a:rPr lang="nb-NO" sz="2400" dirty="0" err="1" smtClean="0">
                <a:solidFill>
                  <a:srgbClr val="002060"/>
                </a:solidFill>
                <a:cs typeface="Times New Roman" panose="02020603050405020304" pitchFamily="18" charset="0"/>
              </a:rPr>
              <a:t>possible</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health</a:t>
            </a:r>
            <a:r>
              <a:rPr lang="nb-NO" sz="2400" dirty="0" smtClean="0">
                <a:solidFill>
                  <a:srgbClr val="002060"/>
                </a:solidFill>
                <a:cs typeface="Times New Roman" panose="02020603050405020304" pitchFamily="18" charset="0"/>
              </a:rPr>
              <a:t> and </a:t>
            </a:r>
            <a:r>
              <a:rPr lang="nb-NO" sz="2400" dirty="0" err="1" smtClean="0">
                <a:solidFill>
                  <a:srgbClr val="002060"/>
                </a:solidFill>
                <a:cs typeface="Times New Roman" panose="02020603050405020304" pitchFamily="18" charset="0"/>
              </a:rPr>
              <a:t>cultural</a:t>
            </a:r>
            <a:r>
              <a:rPr lang="nb-NO" sz="2400" dirty="0" smtClean="0">
                <a:solidFill>
                  <a:srgbClr val="002060"/>
                </a:solidFill>
                <a:cs typeface="Times New Roman" panose="02020603050405020304" pitchFamily="18" charset="0"/>
              </a:rPr>
              <a:t>/</a:t>
            </a:r>
            <a:r>
              <a:rPr lang="nb-NO" sz="2400" dirty="0" err="1" smtClean="0">
                <a:solidFill>
                  <a:srgbClr val="002060"/>
                </a:solidFill>
                <a:cs typeface="Times New Roman" panose="02020603050405020304" pitchFamily="18" charset="0"/>
              </a:rPr>
              <a:t>democratic</a:t>
            </a:r>
            <a:r>
              <a:rPr lang="nb-NO" sz="2400" dirty="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participartion</a:t>
            </a:r>
            <a:r>
              <a:rPr lang="nb-NO" sz="2400" dirty="0" smtClean="0">
                <a:solidFill>
                  <a:srgbClr val="002060"/>
                </a:solidFill>
                <a:cs typeface="Times New Roman" panose="02020603050405020304" pitchFamily="18" charset="0"/>
              </a:rPr>
              <a:t>.</a:t>
            </a:r>
          </a:p>
          <a:p>
            <a:endParaRPr lang="nb-NO" sz="2400" dirty="0" smtClean="0">
              <a:solidFill>
                <a:srgbClr val="002060"/>
              </a:solidFill>
              <a:cs typeface="Times New Roman" panose="02020603050405020304" pitchFamily="18" charset="0"/>
            </a:endParaRPr>
          </a:p>
          <a:p>
            <a:r>
              <a:rPr lang="nb-NO" sz="2400" b="1" dirty="0" smtClean="0">
                <a:solidFill>
                  <a:srgbClr val="002060"/>
                </a:solidFill>
                <a:cs typeface="Times New Roman" panose="02020603050405020304" pitchFamily="18" charset="0"/>
              </a:rPr>
              <a:t>A RESOURCE PERSPECTIVE</a:t>
            </a:r>
          </a:p>
          <a:p>
            <a:r>
              <a:rPr lang="nb-NO" sz="2400" dirty="0" err="1" smtClean="0">
                <a:solidFill>
                  <a:srgbClr val="002060"/>
                </a:solidFill>
                <a:cs typeface="Times New Roman" panose="02020603050405020304" pitchFamily="18" charset="0"/>
              </a:rPr>
              <a:t>We</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cannot</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afford</a:t>
            </a:r>
            <a:r>
              <a:rPr lang="nb-NO" sz="2400" dirty="0" smtClean="0">
                <a:solidFill>
                  <a:srgbClr val="002060"/>
                </a:solidFill>
                <a:cs typeface="Times New Roman" panose="02020603050405020304" pitchFamily="18" charset="0"/>
              </a:rPr>
              <a:t> not to </a:t>
            </a:r>
            <a:r>
              <a:rPr lang="nb-NO" sz="2400" dirty="0" err="1" smtClean="0">
                <a:solidFill>
                  <a:srgbClr val="002060"/>
                </a:solidFill>
                <a:cs typeface="Times New Roman" panose="02020603050405020304" pitchFamily="18" charset="0"/>
              </a:rPr>
              <a:t>act</a:t>
            </a:r>
            <a:r>
              <a:rPr lang="nb-NO" sz="2400" dirty="0" smtClean="0">
                <a:solidFill>
                  <a:srgbClr val="002060"/>
                </a:solidFill>
                <a:cs typeface="Times New Roman" panose="02020603050405020304" pitchFamily="18" charset="0"/>
              </a:rPr>
              <a:t>. </a:t>
            </a:r>
          </a:p>
          <a:p>
            <a:r>
              <a:rPr lang="nb-NO" sz="2400" dirty="0" err="1" smtClean="0">
                <a:solidFill>
                  <a:srgbClr val="002060"/>
                </a:solidFill>
                <a:cs typeface="Times New Roman" panose="02020603050405020304" pitchFamily="18" charset="0"/>
              </a:rPr>
              <a:t>Participaton</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means</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added</a:t>
            </a:r>
            <a:r>
              <a:rPr lang="nb-NO" sz="2400" dirty="0" smtClean="0">
                <a:solidFill>
                  <a:srgbClr val="002060"/>
                </a:solidFill>
                <a:cs typeface="Times New Roman" panose="02020603050405020304" pitchFamily="18" charset="0"/>
              </a:rPr>
              <a:t> </a:t>
            </a:r>
            <a:r>
              <a:rPr lang="nb-NO" sz="2400" dirty="0" err="1" smtClean="0">
                <a:solidFill>
                  <a:srgbClr val="002060"/>
                </a:solidFill>
                <a:cs typeface="Times New Roman" panose="02020603050405020304" pitchFamily="18" charset="0"/>
              </a:rPr>
              <a:t>value</a:t>
            </a:r>
            <a:r>
              <a:rPr lang="nb-NO" sz="2400" dirty="0" smtClean="0">
                <a:solidFill>
                  <a:srgbClr val="002060"/>
                </a:solidFill>
                <a:cs typeface="Times New Roman" panose="02020603050405020304" pitchFamily="18" charset="0"/>
              </a:rPr>
              <a:t>.</a:t>
            </a:r>
          </a:p>
          <a:p>
            <a:r>
              <a:rPr lang="nb-NO" sz="2400" dirty="0" smtClean="0">
                <a:solidFill>
                  <a:srgbClr val="002060"/>
                </a:solidFill>
                <a:cs typeface="Times New Roman" panose="02020603050405020304" pitchFamily="18" charset="0"/>
              </a:rPr>
              <a:t> </a:t>
            </a:r>
          </a:p>
          <a:p>
            <a:r>
              <a:rPr lang="nb-NO" sz="2400" dirty="0" smtClean="0">
                <a:solidFill>
                  <a:srgbClr val="002060"/>
                </a:solidFill>
                <a:cs typeface="Times New Roman" panose="02020603050405020304" pitchFamily="18" charset="0"/>
              </a:rPr>
              <a:t>THANK YOU FOR THE ATTENTION </a:t>
            </a:r>
            <a:r>
              <a:rPr lang="nb-NO" sz="2400" dirty="0" smtClean="0">
                <a:solidFill>
                  <a:srgbClr val="002060"/>
                </a:solidFill>
                <a:cs typeface="Times New Roman" panose="02020603050405020304" pitchFamily="18" charset="0"/>
                <a:sym typeface="Wingdings" panose="05000000000000000000" pitchFamily="2" charset="2"/>
              </a:rPr>
              <a:t></a:t>
            </a:r>
            <a:endParaRPr lang="nb-NO" sz="2400" dirty="0" smtClean="0">
              <a:solidFill>
                <a:srgbClr val="002060"/>
              </a:solidFill>
              <a:cs typeface="Times New Roman" panose="02020603050405020304" pitchFamily="18" charset="0"/>
            </a:endParaRPr>
          </a:p>
          <a:p>
            <a:endParaRPr lang="nb-NO" sz="2400" dirty="0">
              <a:solidFill>
                <a:srgbClr val="002060"/>
              </a:solidFill>
              <a:cs typeface="Times New Roman" panose="02020603050405020304" pitchFamily="18" charset="0"/>
            </a:endParaRPr>
          </a:p>
          <a:p>
            <a:endParaRPr lang="nb-NO" sz="24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2452811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535134"/>
            <a:ext cx="7772400" cy="1470025"/>
          </a:xfrm>
        </p:spPr>
        <p:txBody>
          <a:bodyPr>
            <a:normAutofit/>
          </a:bodyPr>
          <a:lstStyle/>
          <a:p>
            <a:r>
              <a:rPr lang="nb-NO" sz="4000" dirty="0" smtClean="0">
                <a:solidFill>
                  <a:srgbClr val="002060"/>
                </a:solidFill>
                <a:cs typeface="Times New Roman" panose="02020603050405020304" pitchFamily="18" charset="0"/>
              </a:rPr>
              <a:t>Agder:</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446028"/>
            <a:ext cx="3487485" cy="4125432"/>
          </a:xfrm>
        </p:spPr>
        <p:txBody>
          <a:bodyPr>
            <a:noAutofit/>
          </a:bodyPr>
          <a:lstStyle/>
          <a:p>
            <a:pPr algn="l"/>
            <a:endParaRPr lang="en-US" sz="2400" dirty="0">
              <a:solidFill>
                <a:schemeClr val="tx1"/>
              </a:solidFill>
            </a:endParaRPr>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581" y="1768300"/>
            <a:ext cx="3184760" cy="3803160"/>
          </a:xfrm>
          <a:prstGeom prst="rect">
            <a:avLst/>
          </a:prstGeom>
        </p:spPr>
      </p:pic>
      <p:sp>
        <p:nvSpPr>
          <p:cNvPr id="5" name="TekstSylinder 4"/>
          <p:cNvSpPr txBox="1"/>
          <p:nvPr/>
        </p:nvSpPr>
        <p:spPr>
          <a:xfrm>
            <a:off x="5167423" y="1768300"/>
            <a:ext cx="2743199" cy="3785652"/>
          </a:xfrm>
          <a:prstGeom prst="rect">
            <a:avLst/>
          </a:prstGeom>
          <a:noFill/>
        </p:spPr>
        <p:txBody>
          <a:bodyPr wrap="square" rtlCol="0">
            <a:spAutoFit/>
          </a:bodyPr>
          <a:lstStyle/>
          <a:p>
            <a:pPr marL="285750" indent="-285750">
              <a:buFont typeface="Arial" panose="020B0604020202020204" pitchFamily="34" charset="0"/>
              <a:buChar char="•"/>
            </a:pPr>
            <a:r>
              <a:rPr lang="nb-NO" dirty="0" smtClean="0"/>
              <a:t> </a:t>
            </a:r>
            <a:r>
              <a:rPr lang="nb-NO" sz="2000" dirty="0" smtClean="0">
                <a:latin typeface="Minion Pro"/>
              </a:rPr>
              <a:t>Vest-Agder and Aust-Agder </a:t>
            </a:r>
            <a:r>
              <a:rPr lang="nb-NO" sz="2000" dirty="0" err="1" smtClean="0">
                <a:latin typeface="Minion Pro"/>
              </a:rPr>
              <a:t>counties</a:t>
            </a:r>
            <a:r>
              <a:rPr lang="nb-NO" sz="2000" dirty="0" smtClean="0">
                <a:latin typeface="Minion Pro"/>
              </a:rPr>
              <a:t>.</a:t>
            </a:r>
          </a:p>
          <a:p>
            <a:pPr marL="285750" indent="-285750">
              <a:buFont typeface="Arial" panose="020B0604020202020204" pitchFamily="34" charset="0"/>
              <a:buChar char="•"/>
            </a:pPr>
            <a:r>
              <a:rPr lang="nb-NO" sz="2000" dirty="0" smtClean="0">
                <a:latin typeface="Minion Pro"/>
              </a:rPr>
              <a:t>30 </a:t>
            </a:r>
            <a:r>
              <a:rPr lang="nb-NO" sz="2000" dirty="0" err="1" smtClean="0">
                <a:latin typeface="Minion Pro"/>
              </a:rPr>
              <a:t>municipalities</a:t>
            </a:r>
            <a:endParaRPr lang="nb-NO" sz="2000" dirty="0" smtClean="0">
              <a:latin typeface="Minion Pro"/>
            </a:endParaRPr>
          </a:p>
          <a:p>
            <a:pPr marL="285750" indent="-285750">
              <a:buFont typeface="Arial" panose="020B0604020202020204" pitchFamily="34" charset="0"/>
              <a:buChar char="•"/>
            </a:pPr>
            <a:r>
              <a:rPr lang="nb-NO" sz="2000" dirty="0" smtClean="0">
                <a:latin typeface="Minion Pro"/>
              </a:rPr>
              <a:t>292.000 </a:t>
            </a:r>
            <a:r>
              <a:rPr lang="nb-NO" sz="2000" dirty="0" err="1" smtClean="0">
                <a:latin typeface="Minion Pro"/>
              </a:rPr>
              <a:t>inhabitants</a:t>
            </a:r>
            <a:endParaRPr lang="nb-NO" sz="2000" dirty="0" smtClean="0">
              <a:latin typeface="Minion Pro"/>
            </a:endParaRPr>
          </a:p>
          <a:p>
            <a:pPr marL="285750" indent="-285750">
              <a:buFont typeface="Arial" panose="020B0604020202020204" pitchFamily="34" charset="0"/>
              <a:buChar char="•"/>
            </a:pPr>
            <a:r>
              <a:rPr lang="nb-NO" sz="2000" dirty="0" err="1" smtClean="0">
                <a:latin typeface="Minion Pro"/>
              </a:rPr>
              <a:t>Backgrounds</a:t>
            </a:r>
            <a:r>
              <a:rPr lang="nb-NO" sz="2000" dirty="0" smtClean="0">
                <a:latin typeface="Minion Pro"/>
              </a:rPr>
              <a:t> from 140 </a:t>
            </a:r>
            <a:r>
              <a:rPr lang="nb-NO" sz="2000" dirty="0" err="1" smtClean="0">
                <a:latin typeface="Minion Pro"/>
              </a:rPr>
              <a:t>countries</a:t>
            </a:r>
            <a:endParaRPr lang="nb-NO" sz="2000" dirty="0" smtClean="0">
              <a:latin typeface="Minion Pro"/>
            </a:endParaRPr>
          </a:p>
          <a:p>
            <a:pPr marL="285750" indent="-285750">
              <a:buFont typeface="Arial" panose="020B0604020202020204" pitchFamily="34" charset="0"/>
              <a:buChar char="•"/>
            </a:pPr>
            <a:r>
              <a:rPr lang="nb-NO" sz="2000" dirty="0" err="1" smtClean="0">
                <a:latin typeface="Minion Pro"/>
              </a:rPr>
              <a:t>County</a:t>
            </a:r>
            <a:r>
              <a:rPr lang="nb-NO" sz="2000" dirty="0" smtClean="0">
                <a:latin typeface="Minion Pro"/>
              </a:rPr>
              <a:t> </a:t>
            </a:r>
            <a:r>
              <a:rPr lang="nb-NO" sz="2000" dirty="0" err="1" smtClean="0">
                <a:latin typeface="Minion Pro"/>
              </a:rPr>
              <a:t>capitals</a:t>
            </a:r>
            <a:r>
              <a:rPr lang="nb-NO" sz="2000" dirty="0" smtClean="0">
                <a:latin typeface="Minion Pro"/>
              </a:rPr>
              <a:t>: Kristiansand (86.000 </a:t>
            </a:r>
            <a:r>
              <a:rPr lang="nb-NO" sz="2000" dirty="0" err="1" smtClean="0">
                <a:latin typeface="Minion Pro"/>
              </a:rPr>
              <a:t>inh</a:t>
            </a:r>
            <a:r>
              <a:rPr lang="nb-NO" sz="2000" dirty="0" smtClean="0">
                <a:latin typeface="Minion Pro"/>
              </a:rPr>
              <a:t>.) and Arendal (44.000 </a:t>
            </a:r>
            <a:r>
              <a:rPr lang="nb-NO" sz="2000" dirty="0" err="1" smtClean="0">
                <a:latin typeface="Minion Pro"/>
              </a:rPr>
              <a:t>inh</a:t>
            </a:r>
            <a:r>
              <a:rPr lang="nb-NO" sz="2000" dirty="0" smtClean="0">
                <a:latin typeface="Minion Pro"/>
              </a:rPr>
              <a:t>.)</a:t>
            </a:r>
            <a:endParaRPr lang="nb-NO" sz="2000" dirty="0">
              <a:latin typeface="Minion Pro"/>
            </a:endParaRPr>
          </a:p>
        </p:txBody>
      </p:sp>
    </p:spTree>
    <p:extLst>
      <p:ext uri="{BB962C8B-B14F-4D97-AF65-F5344CB8AC3E}">
        <p14:creationId xmlns:p14="http://schemas.microsoft.com/office/powerpoint/2010/main" val="977961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36622" y="602435"/>
            <a:ext cx="7772400" cy="1470025"/>
          </a:xfrm>
        </p:spPr>
        <p:txBody>
          <a:bodyPr>
            <a:normAutofit/>
          </a:bodyPr>
          <a:lstStyle/>
          <a:p>
            <a:r>
              <a:rPr lang="nb-NO" sz="4000" dirty="0" smtClean="0">
                <a:solidFill>
                  <a:srgbClr val="002060"/>
                </a:solidFill>
                <a:cs typeface="Times New Roman" panose="02020603050405020304" pitchFamily="18" charset="0"/>
              </a:rPr>
              <a:t>A </a:t>
            </a:r>
            <a:r>
              <a:rPr lang="nb-NO" sz="4000" dirty="0" err="1" smtClean="0">
                <a:solidFill>
                  <a:srgbClr val="002060"/>
                </a:solidFill>
                <a:cs typeface="Times New Roman" panose="02020603050405020304" pitchFamily="18" charset="0"/>
              </a:rPr>
              <a:t>conservative</a:t>
            </a:r>
            <a:r>
              <a:rPr lang="nb-NO" sz="4000" dirty="0" smtClean="0">
                <a:solidFill>
                  <a:srgbClr val="002060"/>
                </a:solidFill>
                <a:cs typeface="Times New Roman" panose="02020603050405020304" pitchFamily="18" charset="0"/>
              </a:rPr>
              <a:t> region</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786270"/>
            <a:ext cx="6889898" cy="4125432"/>
          </a:xfrm>
        </p:spPr>
        <p:txBody>
          <a:bodyPr>
            <a:noAutofit/>
          </a:bodyPr>
          <a:lstStyle/>
          <a:p>
            <a:pPr marL="457200" indent="-457200" algn="l">
              <a:buFont typeface="Arial" panose="020B0604020202020204" pitchFamily="34" charset="0"/>
              <a:buChar char="•"/>
            </a:pPr>
            <a:r>
              <a:rPr lang="en-US" dirty="0">
                <a:solidFill>
                  <a:schemeClr val="tx1"/>
                </a:solidFill>
              </a:rPr>
              <a:t>C</a:t>
            </a:r>
            <a:r>
              <a:rPr lang="en-US" dirty="0" smtClean="0">
                <a:solidFill>
                  <a:schemeClr val="tx1"/>
                </a:solidFill>
              </a:rPr>
              <a:t>ultural and religious areas</a:t>
            </a:r>
          </a:p>
          <a:p>
            <a:pPr marL="457200" indent="-457200" algn="l">
              <a:buFont typeface="Arial" panose="020B0604020202020204" pitchFamily="34" charset="0"/>
              <a:buChar char="•"/>
            </a:pPr>
            <a:r>
              <a:rPr lang="en-US" dirty="0" smtClean="0">
                <a:solidFill>
                  <a:schemeClr val="tx1"/>
                </a:solidFill>
              </a:rPr>
              <a:t>Politics</a:t>
            </a:r>
          </a:p>
          <a:p>
            <a:pPr algn="l"/>
            <a:endParaRPr lang="en-US" dirty="0">
              <a:solidFill>
                <a:schemeClr val="tx1"/>
              </a:solidFill>
            </a:endParaRPr>
          </a:p>
          <a:p>
            <a:pPr algn="l"/>
            <a:endParaRPr lang="en-US" sz="2400" dirty="0">
              <a:solidFill>
                <a:schemeClr val="tx1"/>
              </a:solidFill>
            </a:endParaRPr>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182" y="3596968"/>
            <a:ext cx="2990407" cy="1973669"/>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869" y="2573079"/>
            <a:ext cx="1994739" cy="2997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715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36622" y="602435"/>
            <a:ext cx="7772400" cy="1470025"/>
          </a:xfrm>
        </p:spPr>
        <p:txBody>
          <a:bodyPr>
            <a:normAutofit/>
          </a:bodyPr>
          <a:lstStyle/>
          <a:p>
            <a:r>
              <a:rPr lang="nb-NO" sz="4000" dirty="0" smtClean="0">
                <a:solidFill>
                  <a:srgbClr val="002060"/>
                </a:solidFill>
                <a:cs typeface="Times New Roman" panose="02020603050405020304" pitchFamily="18" charset="0"/>
              </a:rPr>
              <a:t>Challenges</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786270"/>
            <a:ext cx="6889898" cy="4125432"/>
          </a:xfrm>
        </p:spPr>
        <p:txBody>
          <a:bodyPr>
            <a:noAutofit/>
          </a:bodyPr>
          <a:lstStyle/>
          <a:p>
            <a:pPr marL="457200" indent="-457200" algn="l">
              <a:buFont typeface="Arial" panose="020B0604020202020204" pitchFamily="34" charset="0"/>
              <a:buChar char="•"/>
            </a:pPr>
            <a:r>
              <a:rPr lang="en-US" dirty="0" smtClean="0">
                <a:solidFill>
                  <a:schemeClr val="tx1"/>
                </a:solidFill>
              </a:rPr>
              <a:t>Low equality scores  (Statistics Norway)</a:t>
            </a:r>
          </a:p>
          <a:p>
            <a:pPr marL="457200" indent="-457200" algn="l">
              <a:buFont typeface="Arial" panose="020B0604020202020204" pitchFamily="34" charset="0"/>
              <a:buChar char="•"/>
            </a:pPr>
            <a:r>
              <a:rPr lang="en-US" dirty="0" smtClean="0">
                <a:solidFill>
                  <a:schemeClr val="tx1"/>
                </a:solidFill>
              </a:rPr>
              <a:t>Relatively poor living conditions</a:t>
            </a: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Research suggests there is a connection</a:t>
            </a:r>
          </a:p>
          <a:p>
            <a:pPr marL="457200" indent="-457200" algn="l">
              <a:buFont typeface="Arial" panose="020B0604020202020204" pitchFamily="34" charset="0"/>
              <a:buChar char="•"/>
            </a:pPr>
            <a:r>
              <a:rPr lang="en-US" dirty="0" smtClean="0">
                <a:solidFill>
                  <a:schemeClr val="tx1"/>
                </a:solidFill>
              </a:rPr>
              <a:t>Joint action to strengthen equality and improve living conditions </a:t>
            </a:r>
            <a:endParaRPr lang="en-US" dirty="0">
              <a:solidFill>
                <a:schemeClr val="tx1"/>
              </a:solidFill>
            </a:endParaRPr>
          </a:p>
          <a:p>
            <a:pPr algn="l"/>
            <a:endParaRPr lang="en-US" sz="2400" dirty="0">
              <a:solidFill>
                <a:schemeClr val="tx1"/>
              </a:solidFill>
            </a:endParaRPr>
          </a:p>
        </p:txBody>
      </p:sp>
    </p:spTree>
    <p:extLst>
      <p:ext uri="{BB962C8B-B14F-4D97-AF65-F5344CB8AC3E}">
        <p14:creationId xmlns:p14="http://schemas.microsoft.com/office/powerpoint/2010/main" val="611028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36622" y="602435"/>
            <a:ext cx="7772400" cy="1470025"/>
          </a:xfrm>
        </p:spPr>
        <p:txBody>
          <a:bodyPr>
            <a:normAutofit/>
          </a:bodyPr>
          <a:lstStyle/>
          <a:p>
            <a:r>
              <a:rPr lang="nb-NO" sz="4000" dirty="0" err="1" smtClean="0">
                <a:solidFill>
                  <a:srgbClr val="002060"/>
                </a:solidFill>
                <a:cs typeface="Times New Roman" panose="02020603050405020304" pitchFamily="18" charset="0"/>
              </a:rPr>
              <a:t>Latecomer</a:t>
            </a:r>
            <a:r>
              <a:rPr lang="nb-NO" sz="4000" dirty="0" smtClean="0">
                <a:solidFill>
                  <a:srgbClr val="002060"/>
                </a:solidFill>
                <a:cs typeface="Times New Roman" panose="02020603050405020304" pitchFamily="18" charset="0"/>
              </a:rPr>
              <a:t>… and </a:t>
            </a:r>
            <a:r>
              <a:rPr lang="nb-NO" sz="4000" dirty="0" err="1" smtClean="0">
                <a:solidFill>
                  <a:srgbClr val="002060"/>
                </a:solidFill>
                <a:cs typeface="Times New Roman" panose="02020603050405020304" pitchFamily="18" charset="0"/>
              </a:rPr>
              <a:t>role</a:t>
            </a:r>
            <a:r>
              <a:rPr lang="nb-NO" sz="4000" dirty="0" smtClean="0">
                <a:solidFill>
                  <a:srgbClr val="002060"/>
                </a:solidFill>
                <a:cs typeface="Times New Roman" panose="02020603050405020304" pitchFamily="18" charset="0"/>
              </a:rPr>
              <a:t> </a:t>
            </a:r>
            <a:r>
              <a:rPr lang="nb-NO" sz="4000" dirty="0" err="1" smtClean="0">
                <a:solidFill>
                  <a:srgbClr val="002060"/>
                </a:solidFill>
                <a:cs typeface="Times New Roman" panose="02020603050405020304" pitchFamily="18" charset="0"/>
              </a:rPr>
              <a:t>model</a:t>
            </a:r>
            <a:r>
              <a:rPr lang="nb-NO" sz="4000" dirty="0" smtClean="0">
                <a:solidFill>
                  <a:srgbClr val="002060"/>
                </a:solidFill>
                <a:cs typeface="Times New Roman" panose="02020603050405020304" pitchFamily="18" charset="0"/>
              </a:rPr>
              <a:t>!</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2072460"/>
            <a:ext cx="6889898" cy="4125432"/>
          </a:xfrm>
        </p:spPr>
        <p:txBody>
          <a:bodyPr>
            <a:noAutofit/>
          </a:bodyPr>
          <a:lstStyle/>
          <a:p>
            <a:pPr algn="l"/>
            <a:r>
              <a:rPr lang="en-US" sz="2000" dirty="0">
                <a:solidFill>
                  <a:schemeClr val="tx1"/>
                </a:solidFill>
              </a:rPr>
              <a:t>“</a:t>
            </a:r>
            <a:r>
              <a:rPr lang="en-US" sz="2400" dirty="0">
                <a:solidFill>
                  <a:schemeClr val="tx1"/>
                </a:solidFill>
              </a:rPr>
              <a:t>The </a:t>
            </a:r>
            <a:r>
              <a:rPr lang="en-US" sz="2400" dirty="0" err="1">
                <a:solidFill>
                  <a:schemeClr val="tx1"/>
                </a:solidFill>
              </a:rPr>
              <a:t>Agder</a:t>
            </a:r>
            <a:r>
              <a:rPr lang="en-US" sz="2400" dirty="0">
                <a:solidFill>
                  <a:schemeClr val="tx1"/>
                </a:solidFill>
              </a:rPr>
              <a:t> region’s political approach to equality is virtually unparalleled at the </a:t>
            </a:r>
            <a:r>
              <a:rPr lang="en-US" sz="2400" dirty="0" smtClean="0">
                <a:solidFill>
                  <a:schemeClr val="tx1"/>
                </a:solidFill>
              </a:rPr>
              <a:t>regional </a:t>
            </a:r>
            <a:r>
              <a:rPr lang="en-US" sz="2400" dirty="0">
                <a:solidFill>
                  <a:schemeClr val="tx1"/>
                </a:solidFill>
              </a:rPr>
              <a:t>level in Norway. Equality is discussed and </a:t>
            </a:r>
            <a:r>
              <a:rPr lang="en-US" sz="2400" dirty="0" err="1">
                <a:solidFill>
                  <a:schemeClr val="tx1"/>
                </a:solidFill>
              </a:rPr>
              <a:t>emphasised</a:t>
            </a:r>
            <a:r>
              <a:rPr lang="en-US" sz="2400" dirty="0">
                <a:solidFill>
                  <a:schemeClr val="tx1"/>
                </a:solidFill>
              </a:rPr>
              <a:t> as an important </a:t>
            </a:r>
            <a:r>
              <a:rPr lang="en-US" sz="2400" dirty="0" smtClean="0">
                <a:solidFill>
                  <a:schemeClr val="tx1"/>
                </a:solidFill>
              </a:rPr>
              <a:t>issue </a:t>
            </a:r>
            <a:r>
              <a:rPr lang="en-US" sz="2400" dirty="0">
                <a:solidFill>
                  <a:schemeClr val="tx1"/>
                </a:solidFill>
              </a:rPr>
              <a:t>in regional planning processes, and development work is being done in several </a:t>
            </a:r>
            <a:r>
              <a:rPr lang="en-US" sz="2400" dirty="0" smtClean="0">
                <a:solidFill>
                  <a:schemeClr val="tx1"/>
                </a:solidFill>
              </a:rPr>
              <a:t> areas</a:t>
            </a:r>
            <a:r>
              <a:rPr lang="en-US" sz="2400" dirty="0">
                <a:solidFill>
                  <a:schemeClr val="tx1"/>
                </a:solidFill>
              </a:rPr>
              <a:t>. The </a:t>
            </a:r>
            <a:r>
              <a:rPr lang="en-US" sz="2400" dirty="0" err="1">
                <a:solidFill>
                  <a:schemeClr val="tx1"/>
                </a:solidFill>
              </a:rPr>
              <a:t>Agder</a:t>
            </a:r>
            <a:r>
              <a:rPr lang="en-US" sz="2400" dirty="0">
                <a:solidFill>
                  <a:schemeClr val="tx1"/>
                </a:solidFill>
              </a:rPr>
              <a:t> region can therefore be described as both an equality latecomer </a:t>
            </a:r>
          </a:p>
          <a:p>
            <a:pPr algn="l"/>
            <a:r>
              <a:rPr lang="en-US" sz="2400" dirty="0">
                <a:solidFill>
                  <a:schemeClr val="tx1"/>
                </a:solidFill>
              </a:rPr>
              <a:t>and an equality role model.” (</a:t>
            </a:r>
            <a:r>
              <a:rPr lang="en-US" sz="2400" dirty="0" err="1" smtClean="0">
                <a:solidFill>
                  <a:schemeClr val="tx1"/>
                </a:solidFill>
              </a:rPr>
              <a:t>Fafo</a:t>
            </a:r>
            <a:r>
              <a:rPr lang="en-US" sz="2400" dirty="0" smtClean="0">
                <a:solidFill>
                  <a:schemeClr val="tx1"/>
                </a:solidFill>
              </a:rPr>
              <a:t> </a:t>
            </a:r>
            <a:r>
              <a:rPr lang="en-US" sz="2400" dirty="0">
                <a:solidFill>
                  <a:schemeClr val="tx1"/>
                </a:solidFill>
              </a:rPr>
              <a:t>report 2014)</a:t>
            </a:r>
          </a:p>
          <a:p>
            <a:pPr algn="l"/>
            <a:endParaRPr lang="en-US" sz="2000" dirty="0">
              <a:solidFill>
                <a:schemeClr val="tx1"/>
              </a:solidFill>
            </a:endParaRPr>
          </a:p>
          <a:p>
            <a:pPr algn="l"/>
            <a:endParaRPr lang="en-US" sz="2000" dirty="0">
              <a:solidFill>
                <a:schemeClr val="tx1"/>
              </a:solidFill>
            </a:endParaRPr>
          </a:p>
        </p:txBody>
      </p:sp>
    </p:spTree>
    <p:extLst>
      <p:ext uri="{BB962C8B-B14F-4D97-AF65-F5344CB8AC3E}">
        <p14:creationId xmlns:p14="http://schemas.microsoft.com/office/powerpoint/2010/main" val="1852843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36622" y="857616"/>
            <a:ext cx="7772400" cy="1470025"/>
          </a:xfrm>
        </p:spPr>
        <p:txBody>
          <a:bodyPr>
            <a:normAutofit/>
          </a:bodyPr>
          <a:lstStyle/>
          <a:p>
            <a:r>
              <a:rPr lang="en-US" sz="4000" dirty="0" smtClean="0">
                <a:solidFill>
                  <a:srgbClr val="002060"/>
                </a:solidFill>
                <a:cs typeface="Times New Roman" panose="02020603050405020304" pitchFamily="18" charset="0"/>
              </a:rPr>
              <a:t>A long </a:t>
            </a:r>
            <a:r>
              <a:rPr lang="en-US" sz="4000" dirty="0">
                <a:solidFill>
                  <a:srgbClr val="002060"/>
                </a:solidFill>
                <a:cs typeface="Times New Roman" panose="02020603050405020304" pitchFamily="18" charset="0"/>
              </a:rPr>
              <a:t>term commitment for Equality</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2167264"/>
            <a:ext cx="6889898" cy="4125432"/>
          </a:xfrm>
        </p:spPr>
        <p:txBody>
          <a:bodyPr>
            <a:noAutofit/>
          </a:bodyPr>
          <a:lstStyle/>
          <a:p>
            <a:pPr algn="l"/>
            <a:r>
              <a:rPr lang="en-US" sz="2000" b="1" dirty="0" smtClean="0">
                <a:solidFill>
                  <a:schemeClr val="tx1"/>
                </a:solidFill>
              </a:rPr>
              <a:t>1999:</a:t>
            </a:r>
            <a:r>
              <a:rPr lang="en-US" sz="2000" dirty="0" smtClean="0">
                <a:solidFill>
                  <a:schemeClr val="tx1"/>
                </a:solidFill>
              </a:rPr>
              <a:t> Statistics Norway starts publishing the gender equality index </a:t>
            </a:r>
          </a:p>
          <a:p>
            <a:pPr algn="l"/>
            <a:r>
              <a:rPr lang="en-US" sz="2000" b="1" dirty="0" smtClean="0">
                <a:solidFill>
                  <a:schemeClr val="tx1"/>
                </a:solidFill>
              </a:rPr>
              <a:t>2000-2007:</a:t>
            </a:r>
            <a:r>
              <a:rPr lang="en-US" sz="2000" dirty="0" smtClean="0">
                <a:solidFill>
                  <a:schemeClr val="tx1"/>
                </a:solidFill>
              </a:rPr>
              <a:t> </a:t>
            </a:r>
            <a:r>
              <a:rPr lang="en-US" sz="2000" dirty="0">
                <a:solidFill>
                  <a:schemeClr val="tx1"/>
                </a:solidFill>
              </a:rPr>
              <a:t>P</a:t>
            </a:r>
            <a:r>
              <a:rPr lang="en-US" sz="2000" dirty="0" smtClean="0">
                <a:solidFill>
                  <a:schemeClr val="tx1"/>
                </a:solidFill>
              </a:rPr>
              <a:t>rojects, measures and regional research</a:t>
            </a:r>
            <a:endParaRPr lang="en-US" sz="2000" dirty="0">
              <a:solidFill>
                <a:schemeClr val="tx1"/>
              </a:solidFill>
            </a:endParaRPr>
          </a:p>
          <a:p>
            <a:pPr algn="l"/>
            <a:r>
              <a:rPr lang="en-US" sz="2000" b="1" dirty="0" smtClean="0">
                <a:solidFill>
                  <a:schemeClr val="tx1"/>
                </a:solidFill>
              </a:rPr>
              <a:t>2008</a:t>
            </a:r>
            <a:r>
              <a:rPr lang="en-US" sz="2000" dirty="0" smtClean="0">
                <a:solidFill>
                  <a:schemeClr val="tx1"/>
                </a:solidFill>
              </a:rPr>
              <a:t>: The ten-year commitment for equality. </a:t>
            </a:r>
          </a:p>
          <a:p>
            <a:pPr algn="l"/>
            <a:r>
              <a:rPr lang="en-US" sz="2000" b="1" dirty="0" smtClean="0">
                <a:solidFill>
                  <a:schemeClr val="tx1"/>
                </a:solidFill>
              </a:rPr>
              <a:t>2008:</a:t>
            </a:r>
            <a:r>
              <a:rPr lang="en-US" sz="2000" dirty="0" smtClean="0">
                <a:solidFill>
                  <a:schemeClr val="tx1"/>
                </a:solidFill>
              </a:rPr>
              <a:t> Center for Gender Equality, University of </a:t>
            </a:r>
            <a:r>
              <a:rPr lang="en-US" sz="2000" dirty="0" err="1" smtClean="0">
                <a:solidFill>
                  <a:schemeClr val="tx1"/>
                </a:solidFill>
              </a:rPr>
              <a:t>Agder</a:t>
            </a:r>
            <a:endParaRPr lang="en-US" sz="2000" dirty="0" smtClean="0">
              <a:solidFill>
                <a:schemeClr val="tx1"/>
              </a:solidFill>
            </a:endParaRPr>
          </a:p>
          <a:p>
            <a:pPr algn="l"/>
            <a:r>
              <a:rPr lang="en-US" sz="2000" b="1" dirty="0" smtClean="0">
                <a:solidFill>
                  <a:schemeClr val="tx1"/>
                </a:solidFill>
              </a:rPr>
              <a:t>2008-2012: </a:t>
            </a:r>
            <a:r>
              <a:rPr lang="en-US" sz="2000" dirty="0" smtClean="0">
                <a:solidFill>
                  <a:schemeClr val="tx1"/>
                </a:solidFill>
              </a:rPr>
              <a:t>Project Free choice </a:t>
            </a:r>
          </a:p>
          <a:p>
            <a:pPr algn="l"/>
            <a:r>
              <a:rPr lang="en-US" sz="2000" b="1" dirty="0" smtClean="0">
                <a:solidFill>
                  <a:schemeClr val="tx1"/>
                </a:solidFill>
              </a:rPr>
              <a:t>2012-2015:</a:t>
            </a:r>
            <a:r>
              <a:rPr lang="en-US" sz="2000" dirty="0" smtClean="0">
                <a:solidFill>
                  <a:schemeClr val="tx1"/>
                </a:solidFill>
              </a:rPr>
              <a:t>  Equality </a:t>
            </a:r>
            <a:r>
              <a:rPr lang="en-US" sz="2000" dirty="0">
                <a:solidFill>
                  <a:schemeClr val="tx1"/>
                </a:solidFill>
              </a:rPr>
              <a:t>as a regional </a:t>
            </a:r>
            <a:r>
              <a:rPr lang="en-US" sz="2000" dirty="0" smtClean="0">
                <a:solidFill>
                  <a:schemeClr val="tx1"/>
                </a:solidFill>
              </a:rPr>
              <a:t>force</a:t>
            </a:r>
            <a:endParaRPr lang="en-US" sz="2000" dirty="0">
              <a:solidFill>
                <a:schemeClr val="tx1"/>
              </a:solidFill>
            </a:endParaRPr>
          </a:p>
          <a:p>
            <a:pPr algn="l"/>
            <a:r>
              <a:rPr lang="en-US" sz="2000" b="1" dirty="0" smtClean="0">
                <a:solidFill>
                  <a:schemeClr val="tx1"/>
                </a:solidFill>
              </a:rPr>
              <a:t>2014:</a:t>
            </a:r>
            <a:r>
              <a:rPr lang="en-US" sz="2000" dirty="0" smtClean="0">
                <a:solidFill>
                  <a:schemeClr val="tx1"/>
                </a:solidFill>
              </a:rPr>
              <a:t> The Regional LIM-plan</a:t>
            </a:r>
          </a:p>
          <a:p>
            <a:pPr algn="l"/>
            <a:r>
              <a:rPr lang="en-US" sz="2000" b="1" dirty="0" smtClean="0">
                <a:solidFill>
                  <a:schemeClr val="tx1"/>
                </a:solidFill>
              </a:rPr>
              <a:t>2015:</a:t>
            </a:r>
            <a:r>
              <a:rPr lang="en-US" sz="2000" dirty="0" smtClean="0">
                <a:solidFill>
                  <a:schemeClr val="tx1"/>
                </a:solidFill>
              </a:rPr>
              <a:t> “It’s all about people” The LIM-strategy in Kristiansand</a:t>
            </a:r>
          </a:p>
          <a:p>
            <a:pPr algn="l"/>
            <a:endParaRPr lang="en-US" sz="2000" dirty="0">
              <a:solidFill>
                <a:schemeClr val="tx1"/>
              </a:solidFill>
            </a:endParaRPr>
          </a:p>
          <a:p>
            <a:pPr algn="l"/>
            <a:endParaRPr lang="en-US" sz="2000" dirty="0" smtClean="0">
              <a:solidFill>
                <a:schemeClr val="tx1"/>
              </a:solidFill>
            </a:endParaRPr>
          </a:p>
          <a:p>
            <a:pPr algn="l"/>
            <a:endParaRPr lang="en-US" sz="2000" dirty="0">
              <a:solidFill>
                <a:schemeClr val="tx1"/>
              </a:solidFill>
            </a:endParaRPr>
          </a:p>
          <a:p>
            <a:pPr algn="l"/>
            <a:endParaRPr lang="en-US" sz="2000" dirty="0">
              <a:solidFill>
                <a:schemeClr val="tx1"/>
              </a:solidFill>
            </a:endParaRPr>
          </a:p>
          <a:p>
            <a:pPr algn="l"/>
            <a:endParaRPr lang="en-US" sz="2000" dirty="0">
              <a:solidFill>
                <a:schemeClr val="tx1"/>
              </a:solidFill>
            </a:endParaRPr>
          </a:p>
        </p:txBody>
      </p:sp>
    </p:spTree>
    <p:extLst>
      <p:ext uri="{BB962C8B-B14F-4D97-AF65-F5344CB8AC3E}">
        <p14:creationId xmlns:p14="http://schemas.microsoft.com/office/powerpoint/2010/main" val="3537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36622" y="1049002"/>
            <a:ext cx="7772400" cy="1470025"/>
          </a:xfrm>
        </p:spPr>
        <p:txBody>
          <a:bodyPr>
            <a:normAutofit/>
          </a:bodyPr>
          <a:lstStyle/>
          <a:p>
            <a:r>
              <a:rPr lang="en-US" sz="4000" dirty="0" smtClean="0">
                <a:solidFill>
                  <a:srgbClr val="002060"/>
                </a:solidFill>
                <a:cs typeface="Times New Roman" panose="02020603050405020304" pitchFamily="18" charset="0"/>
              </a:rPr>
              <a:t>`Equality`: Women’s </a:t>
            </a:r>
            <a:r>
              <a:rPr lang="en-US" sz="4000" dirty="0">
                <a:solidFill>
                  <a:srgbClr val="002060"/>
                </a:solidFill>
                <a:cs typeface="Times New Roman" panose="02020603050405020304" pitchFamily="18" charset="0"/>
              </a:rPr>
              <a:t>lib and radical </a:t>
            </a:r>
            <a:r>
              <a:rPr lang="en-US" sz="4000" dirty="0" smtClean="0">
                <a:solidFill>
                  <a:srgbClr val="002060"/>
                </a:solidFill>
                <a:cs typeface="Times New Roman" panose="02020603050405020304" pitchFamily="18" charset="0"/>
              </a:rPr>
              <a:t>movements?</a:t>
            </a: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00075" y="2519027"/>
            <a:ext cx="6889898" cy="4125432"/>
          </a:xfrm>
        </p:spPr>
        <p:txBody>
          <a:bodyPr>
            <a:noAutofit/>
          </a:bodyPr>
          <a:lstStyle/>
          <a:p>
            <a:pPr algn="l"/>
            <a:endParaRPr lang="en-US" sz="2000" dirty="0">
              <a:solidFill>
                <a:schemeClr val="tx1"/>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617" y="2519027"/>
            <a:ext cx="5256814" cy="346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700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1038847"/>
            <a:ext cx="7962455" cy="1470025"/>
          </a:xfrm>
        </p:spPr>
        <p:txBody>
          <a:bodyPr>
            <a:normAutofit fontScale="90000"/>
          </a:bodyPr>
          <a:lstStyle/>
          <a:p>
            <a:r>
              <a:rPr lang="en-US" sz="4000" dirty="0" smtClean="0">
                <a:solidFill>
                  <a:srgbClr val="002060"/>
                </a:solidFill>
                <a:cs typeface="Times New Roman" panose="02020603050405020304" pitchFamily="18" charset="0"/>
              </a:rPr>
              <a:t/>
            </a:r>
            <a:br>
              <a:rPr lang="en-US" sz="4000" dirty="0" smtClean="0">
                <a:solidFill>
                  <a:srgbClr val="002060"/>
                </a:solidFill>
                <a:cs typeface="Times New Roman" panose="02020603050405020304" pitchFamily="18" charset="0"/>
              </a:rPr>
            </a:br>
            <a:r>
              <a:rPr lang="en-US" sz="4000" dirty="0" smtClean="0">
                <a:solidFill>
                  <a:srgbClr val="002060"/>
                </a:solidFill>
                <a:cs typeface="Times New Roman" panose="02020603050405020304" pitchFamily="18" charset="0"/>
              </a:rPr>
              <a:t>The </a:t>
            </a:r>
            <a:r>
              <a:rPr lang="en-US" sz="4000" dirty="0">
                <a:solidFill>
                  <a:srgbClr val="002060"/>
                </a:solidFill>
                <a:cs typeface="Times New Roman" panose="02020603050405020304" pitchFamily="18" charset="0"/>
              </a:rPr>
              <a:t>first joint project: </a:t>
            </a:r>
            <a:r>
              <a:rPr lang="en-US" sz="4000" dirty="0" smtClean="0">
                <a:solidFill>
                  <a:srgbClr val="002060"/>
                </a:solidFill>
                <a:cs typeface="Times New Roman" panose="02020603050405020304" pitchFamily="18" charset="0"/>
              </a:rPr>
              <a:t>Free Choice</a:t>
            </a:r>
            <a:br>
              <a:rPr lang="en-US" sz="4000" dirty="0" smtClean="0">
                <a:solidFill>
                  <a:srgbClr val="002060"/>
                </a:solidFill>
                <a:cs typeface="Times New Roman" panose="02020603050405020304" pitchFamily="18" charset="0"/>
              </a:rPr>
            </a:br>
            <a:r>
              <a:rPr lang="en-US" sz="4000" dirty="0" smtClean="0">
                <a:solidFill>
                  <a:srgbClr val="002060"/>
                </a:solidFill>
                <a:cs typeface="Times New Roman" panose="02020603050405020304" pitchFamily="18" charset="0"/>
              </a:rPr>
              <a:t>2008-2012</a:t>
            </a:r>
            <a:br>
              <a:rPr lang="en-US" sz="4000" dirty="0" smtClean="0">
                <a:solidFill>
                  <a:srgbClr val="002060"/>
                </a:solidFill>
                <a:cs typeface="Times New Roman" panose="02020603050405020304" pitchFamily="18" charset="0"/>
              </a:rPr>
            </a:br>
            <a:r>
              <a:rPr lang="en-US" sz="4000" dirty="0" smtClean="0">
                <a:solidFill>
                  <a:srgbClr val="002060"/>
                </a:solidFill>
                <a:cs typeface="Times New Roman" panose="02020603050405020304" pitchFamily="18" charset="0"/>
              </a:rPr>
              <a:t/>
            </a:r>
            <a:br>
              <a:rPr lang="en-US" sz="4000" dirty="0" smtClean="0">
                <a:solidFill>
                  <a:srgbClr val="002060"/>
                </a:solidFill>
                <a:cs typeface="Times New Roman" panose="02020603050405020304" pitchFamily="18" charset="0"/>
              </a:rPr>
            </a:br>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1773860"/>
            <a:ext cx="6889898" cy="4125432"/>
          </a:xfrm>
        </p:spPr>
        <p:txBody>
          <a:bodyPr>
            <a:noAutofit/>
          </a:bodyPr>
          <a:lstStyle/>
          <a:p>
            <a:pPr algn="l"/>
            <a:endParaRPr lang="en-US" sz="2000" dirty="0" smtClean="0">
              <a:solidFill>
                <a:schemeClr val="tx1"/>
              </a:solidFill>
            </a:endParaRPr>
          </a:p>
          <a:p>
            <a:pPr algn="l"/>
            <a:r>
              <a:rPr lang="en-US" sz="2000" dirty="0" smtClean="0">
                <a:solidFill>
                  <a:schemeClr val="tx1"/>
                </a:solidFill>
              </a:rPr>
              <a:t>Eight different </a:t>
            </a:r>
            <a:r>
              <a:rPr lang="en-US" sz="2000" dirty="0">
                <a:solidFill>
                  <a:schemeClr val="tx1"/>
                </a:solidFill>
              </a:rPr>
              <a:t>units </a:t>
            </a:r>
            <a:r>
              <a:rPr lang="en-US" sz="2000" dirty="0" smtClean="0">
                <a:solidFill>
                  <a:schemeClr val="tx1"/>
                </a:solidFill>
              </a:rPr>
              <a:t>from </a:t>
            </a:r>
            <a:r>
              <a:rPr lang="en-US" sz="2000" dirty="0">
                <a:solidFill>
                  <a:schemeClr val="tx1"/>
                </a:solidFill>
              </a:rPr>
              <a:t>kindergarten to </a:t>
            </a:r>
            <a:r>
              <a:rPr lang="en-US" sz="2000" dirty="0" smtClean="0">
                <a:solidFill>
                  <a:schemeClr val="tx1"/>
                </a:solidFill>
              </a:rPr>
              <a:t>university.</a:t>
            </a:r>
          </a:p>
          <a:p>
            <a:pPr algn="l"/>
            <a:endParaRPr lang="en-US" sz="2000" dirty="0">
              <a:solidFill>
                <a:schemeClr val="tx1"/>
              </a:solidFill>
            </a:endParaRPr>
          </a:p>
          <a:p>
            <a:pPr algn="l"/>
            <a:endParaRPr lang="en-US" sz="2000"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791" y="2902685"/>
            <a:ext cx="3530010" cy="264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328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M_presentasj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LIM_presentasjon</Template>
  <TotalTime>1768</TotalTime>
  <Words>2069</Words>
  <Application>Microsoft Office PowerPoint</Application>
  <PresentationFormat>Diavetítés a képernyőre (4:3 oldalarány)</PresentationFormat>
  <Paragraphs>158</Paragraphs>
  <Slides>24</Slides>
  <Notes>24</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24</vt:i4>
      </vt:variant>
    </vt:vector>
  </HeadingPairs>
  <TitlesOfParts>
    <vt:vector size="30" baseType="lpstr">
      <vt:lpstr>Arial</vt:lpstr>
      <vt:lpstr>Calibri</vt:lpstr>
      <vt:lpstr>Minion Pro</vt:lpstr>
      <vt:lpstr>Times New Roman</vt:lpstr>
      <vt:lpstr>Wingdings</vt:lpstr>
      <vt:lpstr>LIM_presentasjon</vt:lpstr>
      <vt:lpstr>Planning for Equality in a Conservative Region</vt:lpstr>
      <vt:lpstr>PowerPoint bemutató</vt:lpstr>
      <vt:lpstr>Agder:</vt:lpstr>
      <vt:lpstr>A conservative region</vt:lpstr>
      <vt:lpstr>Challenges</vt:lpstr>
      <vt:lpstr>Latecomer… and role model!</vt:lpstr>
      <vt:lpstr>A long term commitment for Equality</vt:lpstr>
      <vt:lpstr>`Equality`: Women’s lib and radical movements?</vt:lpstr>
      <vt:lpstr> The first joint project: Free Choice 2008-2012  </vt:lpstr>
      <vt:lpstr>Discovering equality</vt:lpstr>
      <vt:lpstr>Men in kindergartens</vt:lpstr>
      <vt:lpstr>Recruiting the boys</vt:lpstr>
      <vt:lpstr>The next joint project:  Equality as a Regional Force  2012-2015 </vt:lpstr>
      <vt:lpstr>Equality in the strategic regional planning</vt:lpstr>
      <vt:lpstr>LIM start up: Youth Conference</vt:lpstr>
      <vt:lpstr>Wide participation in developing the plans.</vt:lpstr>
      <vt:lpstr>Heated Media Debate</vt:lpstr>
      <vt:lpstr>Main Objectives 2027</vt:lpstr>
      <vt:lpstr>Five Topics</vt:lpstr>
      <vt:lpstr>Action programme</vt:lpstr>
      <vt:lpstr>Anchored in the management. Leaders must be spokesmen</vt:lpstr>
      <vt:lpstr>The strategy in Kristiansand:  It’s all about People</vt:lpstr>
      <vt:lpstr>Success?</vt:lpstr>
      <vt:lpstr>The Human Resources</vt:lpstr>
    </vt:vector>
  </TitlesOfParts>
  <Company>Vest-Agder fylkeskommune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Reed, Lisbeth</dc:creator>
  <cp:lastModifiedBy>Sabján Katalin</cp:lastModifiedBy>
  <cp:revision>236</cp:revision>
  <dcterms:created xsi:type="dcterms:W3CDTF">2014-06-16T09:57:38Z</dcterms:created>
  <dcterms:modified xsi:type="dcterms:W3CDTF">2015-09-24T03:43:02Z</dcterms:modified>
</cp:coreProperties>
</file>