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handoutMasterIdLst>
    <p:handoutMasterId r:id="rId14"/>
  </p:handoutMasterIdLst>
  <p:sldIdLst>
    <p:sldId id="315" r:id="rId5"/>
    <p:sldId id="291" r:id="rId6"/>
    <p:sldId id="316" r:id="rId7"/>
    <p:sldId id="317" r:id="rId8"/>
    <p:sldId id="318" r:id="rId9"/>
    <p:sldId id="293" r:id="rId10"/>
    <p:sldId id="294" r:id="rId11"/>
    <p:sldId id="308" r:id="rId12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8"/>
    <a:srgbClr val="A2A3A3"/>
    <a:srgbClr val="E0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/>
          <a:lstStyle>
            <a:lvl1pPr algn="r">
              <a:defRPr sz="1200"/>
            </a:lvl1pPr>
          </a:lstStyle>
          <a:p>
            <a:fld id="{50E27316-5766-3D43-802B-589053A4F28D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 anchor="b"/>
          <a:lstStyle>
            <a:lvl1pPr algn="r">
              <a:defRPr sz="1200"/>
            </a:lvl1pPr>
          </a:lstStyle>
          <a:p>
            <a:fld id="{7E2453F5-24A0-EF4B-AD23-106311B03B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23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/>
          <a:lstStyle>
            <a:lvl1pPr algn="r">
              <a:defRPr sz="1200"/>
            </a:lvl1pPr>
          </a:lstStyle>
          <a:p>
            <a:fld id="{30E91579-3C53-CD43-804F-179BB722BA17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8188"/>
            <a:ext cx="4938713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4" tIns="45527" rIns="91054" bIns="4552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0"/>
          </a:xfrm>
          <a:prstGeom prst="rect">
            <a:avLst/>
          </a:prstGeom>
        </p:spPr>
        <p:txBody>
          <a:bodyPr vert="horz" lIns="91054" tIns="45527" rIns="91054" bIns="45527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054" tIns="45527" rIns="91054" bIns="45527" rtlCol="0" anchor="b"/>
          <a:lstStyle>
            <a:lvl1pPr algn="r">
              <a:defRPr sz="1200"/>
            </a:lvl1pPr>
          </a:lstStyle>
          <a:p>
            <a:fld id="{EB8ACDC6-102A-9244-96CD-7F30BA095D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257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05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KS Omstilling og konkurranse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FFAF-6FBD-43E8-8DF6-C4D9D795FCA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84476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1972 one joint national association for all regional and local authorities– as it is now - was founded.  It was established as a result of the merging of  the Union of Norwegian Cities and the Association of Rural Municipalities. </a:t>
            </a:r>
          </a:p>
          <a:p>
            <a:endParaRPr lang="en-US" dirty="0" smtClean="0"/>
          </a:p>
          <a:p>
            <a:r>
              <a:rPr lang="en-US" dirty="0" smtClean="0"/>
              <a:t>Norway was also the first country in Europe to approve an Act for the authority level under the central </a:t>
            </a:r>
            <a:r>
              <a:rPr lang="en-US" dirty="0" err="1" smtClean="0"/>
              <a:t>goverment</a:t>
            </a:r>
            <a:r>
              <a:rPr lang="en-US" dirty="0" smtClean="0"/>
              <a:t> – local authorities and regions. This was the Alderman Act of 1837 . </a:t>
            </a:r>
          </a:p>
          <a:p>
            <a:endParaRPr lang="en-US" dirty="0" smtClean="0"/>
          </a:p>
          <a:p>
            <a:r>
              <a:rPr lang="en-US" dirty="0" smtClean="0"/>
              <a:t>Since 1987 KS has also been an employer association for the locale governments.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6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KS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association</a:t>
            </a:r>
            <a:r>
              <a:rPr lang="nb-NO" dirty="0" smtClean="0"/>
              <a:t> for Norwegian </a:t>
            </a:r>
            <a:r>
              <a:rPr lang="nb-NO" dirty="0" err="1" smtClean="0"/>
              <a:t>municipalities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all </a:t>
            </a:r>
            <a:r>
              <a:rPr lang="nb-NO" dirty="0" err="1" smtClean="0"/>
              <a:t>the</a:t>
            </a:r>
            <a:r>
              <a:rPr lang="nb-NO" dirty="0" smtClean="0"/>
              <a:t> 428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municipalities</a:t>
            </a:r>
            <a:r>
              <a:rPr lang="nb-NO" baseline="0" dirty="0" smtClean="0"/>
              <a:t>, all 19 </a:t>
            </a:r>
            <a:r>
              <a:rPr lang="nb-NO" baseline="0" dirty="0" err="1" smtClean="0"/>
              <a:t>counties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approximately</a:t>
            </a:r>
            <a:r>
              <a:rPr lang="nb-NO" baseline="0" dirty="0" smtClean="0"/>
              <a:t> 500 </a:t>
            </a:r>
            <a:r>
              <a:rPr lang="nb-NO" baseline="0" dirty="0" err="1" smtClean="0"/>
              <a:t>public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enterprises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members</a:t>
            </a:r>
            <a:r>
              <a:rPr lang="nb-NO" baseline="0" dirty="0" smtClean="0"/>
              <a:t>. </a:t>
            </a:r>
            <a:r>
              <a:rPr lang="en-US" baseline="0" dirty="0" smtClean="0"/>
              <a:t>The 500 enterprises are companies/businesses or institutions, f. ex.: energy plants, water works, refuse collection and handling companies, recycling plants, </a:t>
            </a:r>
            <a:r>
              <a:rPr lang="en-US" baseline="0" dirty="0" err="1" smtClean="0"/>
              <a:t>kindergardens</a:t>
            </a:r>
            <a:r>
              <a:rPr lang="en-US" baseline="0" dirty="0" smtClean="0"/>
              <a:t>, etc. These companies are either owned by local/regional authorities or the main part of their operation/production is on contract with local/regional authorities – Public Private Partnerships or concessions.</a:t>
            </a:r>
          </a:p>
          <a:p>
            <a:r>
              <a:rPr lang="en-US" baseline="0" dirty="0" smtClean="0"/>
              <a:t>Companies in local government sector may choose their employer affiliation, and many are members of NHO- the Confederation of Norwegian Enterprises. NHO and KS are to some extent competitors in the field of attracting these companies as members.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Many</a:t>
            </a:r>
            <a:r>
              <a:rPr lang="nb-NO" baseline="0" dirty="0" smtClean="0"/>
              <a:t> Norwegian </a:t>
            </a:r>
            <a:r>
              <a:rPr lang="nb-NO" baseline="0" dirty="0" err="1" smtClean="0"/>
              <a:t>municipalities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quite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small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largest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is Oslo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just </a:t>
            </a:r>
            <a:r>
              <a:rPr lang="nb-NO" baseline="0" dirty="0" err="1" smtClean="0"/>
              <a:t>above</a:t>
            </a:r>
            <a:r>
              <a:rPr lang="nb-NO" baseline="0" dirty="0" smtClean="0"/>
              <a:t> 600 000 </a:t>
            </a:r>
            <a:r>
              <a:rPr lang="nb-NO" baseline="0" dirty="0" err="1" smtClean="0"/>
              <a:t>inhabitants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smallest</a:t>
            </a:r>
            <a:r>
              <a:rPr lang="nb-NO" baseline="0" dirty="0" smtClean="0"/>
              <a:t> is Utsira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215 </a:t>
            </a:r>
            <a:r>
              <a:rPr lang="nb-NO" baseline="0" dirty="0" err="1" smtClean="0"/>
              <a:t>inhabitants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Municipalities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encouraged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merge</a:t>
            </a:r>
            <a:r>
              <a:rPr lang="nb-NO" baseline="0" dirty="0" smtClean="0"/>
              <a:t> and/or </a:t>
            </a:r>
            <a:r>
              <a:rPr lang="nb-NO" baseline="0" dirty="0" err="1" smtClean="0"/>
              <a:t>cooperate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provide</a:t>
            </a:r>
            <a:r>
              <a:rPr lang="nb-NO" baseline="0" dirty="0" smtClean="0"/>
              <a:t> best </a:t>
            </a:r>
            <a:r>
              <a:rPr lang="nb-NO" baseline="0" dirty="0" err="1" smtClean="0"/>
              <a:t>possible</a:t>
            </a:r>
            <a:r>
              <a:rPr lang="nb-NO" baseline="0" dirty="0" smtClean="0"/>
              <a:t> services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inhabitants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en-US" dirty="0" smtClean="0"/>
              <a:t>KS </a:t>
            </a:r>
            <a:r>
              <a:rPr lang="en-US" dirty="0" err="1" smtClean="0"/>
              <a:t>har</a:t>
            </a:r>
            <a:r>
              <a:rPr lang="en-US" dirty="0" smtClean="0"/>
              <a:t> approximately 230 employees – about 170 of them in the Head Quarter in Oslo, and the rest in the 8 regional offices. KS is also organized in 17 County Executive Committees</a:t>
            </a:r>
          </a:p>
          <a:p>
            <a:endParaRPr lang="en-US" dirty="0" smtClean="0"/>
          </a:p>
          <a:p>
            <a:r>
              <a:rPr lang="en-US" dirty="0" smtClean="0"/>
              <a:t>KS has an office in Brussels with 3 employees.</a:t>
            </a:r>
          </a:p>
          <a:p>
            <a:endParaRPr lang="en-US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01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KS has different </a:t>
            </a:r>
            <a:r>
              <a:rPr lang="nb-NO" dirty="0" err="1" smtClean="0"/>
              <a:t>roles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en-US" dirty="0" smtClean="0"/>
              <a:t>We are an interest and employer association. </a:t>
            </a:r>
          </a:p>
          <a:p>
            <a:r>
              <a:rPr lang="en-US" dirty="0" smtClean="0"/>
              <a:t>The fact that we are an employer association for Norwegian municipalities is different from most of our sister associations in Europe. </a:t>
            </a:r>
          </a:p>
          <a:p>
            <a:endParaRPr lang="nb-NO" dirty="0" smtClean="0"/>
          </a:p>
          <a:p>
            <a:r>
              <a:rPr lang="en-US" dirty="0" smtClean="0"/>
              <a:t>KS advocates the interests of its members towards central government, the Parliament,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err="1" smtClean="0"/>
              <a:t>organisations</a:t>
            </a:r>
            <a:r>
              <a:rPr lang="en-US" dirty="0" smtClean="0"/>
              <a:t> and other </a:t>
            </a:r>
            <a:r>
              <a:rPr lang="en-US" dirty="0" err="1" smtClean="0"/>
              <a:t>organisations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KS advises and informs the members about all matters and developments of importance to local government.</a:t>
            </a:r>
          </a:p>
          <a:p>
            <a:r>
              <a:rPr lang="en-US" dirty="0" smtClean="0"/>
              <a:t>KS facilitates exchange of experience between its members.</a:t>
            </a:r>
          </a:p>
          <a:p>
            <a:r>
              <a:rPr lang="en-US" dirty="0" smtClean="0"/>
              <a:t>KS conducts the central collective bargaining on behalf of its members.</a:t>
            </a:r>
          </a:p>
          <a:p>
            <a:r>
              <a:rPr lang="en-US" dirty="0" smtClean="0"/>
              <a:t> </a:t>
            </a:r>
          </a:p>
          <a:p>
            <a:endParaRPr lang="nb-NO" dirty="0" smtClean="0"/>
          </a:p>
          <a:p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14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KS Omstilling og konkurranse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44D63-3FB8-4563-95E8-0EC09FC36DC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Fylkesmannen: </a:t>
            </a:r>
            <a:r>
              <a:rPr lang="nb-NO" sz="1400"/>
              <a:t>regjeringens representant i fylket. Skal arbeide for at Stortingets og regjeringens vedtak, mål og retningslinjer følges opp i fylket. Utpekt av regjeringen</a:t>
            </a:r>
          </a:p>
          <a:p>
            <a:pPr eaLnBrk="1" hangingPunct="1"/>
            <a:r>
              <a:rPr lang="nb-NO" smtClean="0">
                <a:latin typeface="Arial" charset="0"/>
                <a:cs typeface="Arial" charset="0"/>
              </a:rPr>
              <a:t>Regionale statsetater: sektororganiserte offentlige forvaltningsenheter, styrt av ulike sektordepartementer (samferdsel, innovasjon, velferd etc)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nb-NO" smtClean="0"/>
              <a:t>Fylkesmannsembetet utfører sine oppgaver innenfor fagområdene miljøvern, landbruk, beredskap og sosial og familiefeltet ved saksbehandling, rådgivning og veiledning, tilsyn, kontroll og rapportering. </a:t>
            </a:r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69854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KS Omstilling og konkurranse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F3170-A872-43A1-A6FC-876139C3880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20" y="4686618"/>
            <a:ext cx="5388924" cy="4439289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Local gov act:</a:t>
            </a:r>
          </a:p>
          <a:p>
            <a:pPr eaLnBrk="1" hangingPunct="1"/>
            <a:r>
              <a:rPr lang="en-US" smtClean="0"/>
              <a:t>Spesifies a minimun of repr to be elected. Less than 5000 inhabitants: 11 repr, 5000 – 11:000: miimum 19.  Same in municipals and counties. Legal minimum, up to elected body to dermine larger councils. </a:t>
            </a:r>
          </a:p>
          <a:p>
            <a:pPr eaLnBrk="1" hangingPunct="1"/>
            <a:r>
              <a:rPr lang="en-US" smtClean="0"/>
              <a:t>Elects a executive body. Minimum 5 personer, proposes 4-year fiscal, economi plan, budget and taxes. </a:t>
            </a:r>
          </a:p>
        </p:txBody>
      </p:sp>
    </p:spTree>
    <p:extLst>
      <p:ext uri="{BB962C8B-B14F-4D97-AF65-F5344CB8AC3E}">
        <p14:creationId xmlns:p14="http://schemas.microsoft.com/office/powerpoint/2010/main" val="66908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73634D28-3219-E941-92E0-F52DC949C6E6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29D1D2B5-0901-D345-8691-F4D34AE88383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S_Tittel mas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98170" y="2794020"/>
            <a:ext cx="6400800" cy="516192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Etternavn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6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26EE-D0D7-2B4D-9334-FB0EBF043DCC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DC70-45B6-5248-9714-AE001EF67D57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DF2-AF9E-9043-8B2A-587A6854AB37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77D-F380-4A4D-842E-5C2101813C7A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56E3-28AA-5E40-BBBF-2FBFC7E67311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0655-7A1B-1140-9658-641020A7094A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533A-C20D-5743-8623-71C0F8E8C41B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71D-C947-1B4F-AB1F-BDDE39ED8F77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4D28-3219-E941-92E0-F52DC949C6E6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26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2B5-0901-D345-8691-F4D34AE88383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61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B1E7DC70-45B6-5248-9714-AE001EF67D57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288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83A8DDF2-AF9E-9043-8B2A-587A6854AB37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5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2EE177D-F380-4A4D-842E-5C2101813C7A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00756E3-28AA-5E40-BBBF-2FBFC7E67311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6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A3240655-7A1B-1140-9658-641020A7094A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3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4606533A-C20D-5743-8623-71C0F8E8C41B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084D571D-C947-1B4F-AB1F-BDDE39ED8F77}" type="datetime1">
              <a:rPr lang="nb-NO" smtClean="0"/>
              <a:pPr/>
              <a:t>24.09.2015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/>
          <a:lstStyle/>
          <a:p>
            <a:fld id="{9981F108-7F5D-1F44-A0F2-2A57580530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692122"/>
            <a:ext cx="8229600" cy="593878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519516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4956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495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17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1pPr>
      <a:lvl2pPr marL="630238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Calibri"/>
          <a:ea typeface="+mn-ea"/>
          <a:cs typeface="Calibri"/>
        </a:defRPr>
      </a:lvl2pPr>
      <a:lvl3pPr marL="982663" indent="-1793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2"/>
          </a:solidFill>
          <a:latin typeface="Calibri"/>
          <a:ea typeface="+mn-ea"/>
          <a:cs typeface="Calibri"/>
        </a:defRPr>
      </a:lvl3pPr>
      <a:lvl4pPr marL="152400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tabLst/>
        <a:defRPr sz="2000" kern="1200">
          <a:solidFill>
            <a:schemeClr val="tx2"/>
          </a:solidFill>
          <a:latin typeface="Calibri"/>
          <a:ea typeface="+mn-ea"/>
          <a:cs typeface="Calibri"/>
        </a:defRPr>
      </a:lvl4pPr>
      <a:lvl5pPr marL="1974850" indent="-2698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A6CE-277B-024A-8B1A-BE182A2883E2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0BB-2B74-E846-8BB5-08B0BEE123D6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60889"/>
            <a:ext cx="8229600" cy="2965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AE0A3B8A-167A-FB47-9297-7615BADF4C5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48" y="1259271"/>
            <a:ext cx="4622252" cy="41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64342" y="1741714"/>
            <a:ext cx="4088344" cy="2917371"/>
          </a:xfrm>
        </p:spPr>
        <p:txBody>
          <a:bodyPr/>
          <a:lstStyle/>
          <a:p>
            <a:r>
              <a:rPr lang="nb-NO" sz="2400" dirty="0" smtClean="0"/>
              <a:t>The Norwegian Association</a:t>
            </a:r>
            <a:br>
              <a:rPr lang="nb-NO" sz="2400" dirty="0" smtClean="0"/>
            </a:br>
            <a:r>
              <a:rPr lang="nb-NO" sz="2400" dirty="0" smtClean="0"/>
              <a:t>for </a:t>
            </a:r>
            <a:r>
              <a:rPr lang="nb-NO" sz="2400" dirty="0" err="1" smtClean="0"/>
              <a:t>Local</a:t>
            </a:r>
            <a:r>
              <a:rPr lang="nb-NO" sz="2400" dirty="0" smtClean="0"/>
              <a:t> and Regional </a:t>
            </a:r>
            <a:br>
              <a:rPr lang="nb-NO" sz="2400" dirty="0" smtClean="0"/>
            </a:br>
            <a:r>
              <a:rPr lang="nb-NO" sz="2400" dirty="0" err="1" smtClean="0"/>
              <a:t>Authorities</a:t>
            </a:r>
            <a:r>
              <a:rPr lang="nb-NO" sz="2400" dirty="0" smtClean="0"/>
              <a:t> –KS</a:t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35538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11188" y="549275"/>
            <a:ext cx="25923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tx2"/>
                </a:solidFill>
                <a:latin typeface="Arial" charset="0"/>
              </a:rPr>
              <a:t>Norway</a:t>
            </a:r>
            <a:endParaRPr lang="en-US" sz="36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1800 km from north </a:t>
            </a:r>
            <a:endParaRPr lang="en-US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to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south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385 186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km2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5,1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mill inhabitants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16 people 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pr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km2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pic>
        <p:nvPicPr>
          <p:cNvPr id="2052" name="Picture 4" descr="image de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78" y="130628"/>
            <a:ext cx="4606546" cy="65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11086" y="52139"/>
            <a:ext cx="5558971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               </a:t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/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b="1" dirty="0" err="1" smtClean="0">
                <a:solidFill>
                  <a:schemeClr val="tx1"/>
                </a:solidFill>
              </a:rPr>
              <a:t>Historical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background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42820"/>
            <a:ext cx="8229600" cy="448334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association was founded in 1972</a:t>
            </a:r>
          </a:p>
          <a:p>
            <a:r>
              <a:rPr lang="en-US" sz="2400" dirty="0"/>
              <a:t>Amalgamation of</a:t>
            </a:r>
          </a:p>
          <a:p>
            <a:pPr lvl="1"/>
            <a:r>
              <a:rPr lang="en-US" sz="2400" dirty="0"/>
              <a:t>The Union of Norwegian Cities (founded in 1903)</a:t>
            </a:r>
          </a:p>
          <a:p>
            <a:pPr lvl="1"/>
            <a:r>
              <a:rPr lang="en-US" sz="2400" dirty="0"/>
              <a:t>Norwegian Association of Rural Municipalities (founded in 1923)</a:t>
            </a:r>
          </a:p>
          <a:p>
            <a:r>
              <a:rPr lang="en-US" sz="2400" dirty="0"/>
              <a:t>Employer association for local government since 1987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88" y="433138"/>
            <a:ext cx="1437899" cy="215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6204" y="114132"/>
            <a:ext cx="8229600" cy="1143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80827"/>
            <a:ext cx="8330339" cy="480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National </a:t>
            </a:r>
            <a:r>
              <a:rPr lang="en-US" sz="2400" dirty="0"/>
              <a:t>members’ association for local </a:t>
            </a:r>
            <a:r>
              <a:rPr lang="en-US" sz="2400" dirty="0" smtClean="0"/>
              <a:t>government</a:t>
            </a:r>
          </a:p>
          <a:p>
            <a:pPr lvl="1"/>
            <a:r>
              <a:rPr lang="en-US" sz="2400" dirty="0" smtClean="0"/>
              <a:t>428 municipalities</a:t>
            </a:r>
          </a:p>
          <a:p>
            <a:pPr lvl="1"/>
            <a:r>
              <a:rPr lang="en-US" sz="2400" dirty="0"/>
              <a:t>1</a:t>
            </a:r>
            <a:r>
              <a:rPr lang="en-US" sz="2400" dirty="0" smtClean="0"/>
              <a:t>9 </a:t>
            </a:r>
            <a:r>
              <a:rPr lang="en-US" sz="2400" dirty="0"/>
              <a:t>counties </a:t>
            </a:r>
            <a:endParaRPr lang="en-US" sz="2400" dirty="0" smtClean="0"/>
          </a:p>
          <a:p>
            <a:pPr lvl="1"/>
            <a:r>
              <a:rPr lang="en-US" sz="2400" dirty="0"/>
              <a:t>500 public </a:t>
            </a:r>
            <a:r>
              <a:rPr lang="en-US" sz="2400" dirty="0" smtClean="0"/>
              <a:t>enterprises</a:t>
            </a:r>
          </a:p>
          <a:p>
            <a:pPr lvl="1"/>
            <a:endParaRPr lang="en-US" sz="2400" dirty="0"/>
          </a:p>
          <a:p>
            <a:pPr marL="360363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Head Quarter in Oslo</a:t>
            </a:r>
          </a:p>
          <a:p>
            <a:pPr lvl="1"/>
            <a:r>
              <a:rPr lang="en-US" sz="2400" dirty="0" smtClean="0"/>
              <a:t>8 regional offices</a:t>
            </a:r>
          </a:p>
          <a:p>
            <a:pPr lvl="1"/>
            <a:r>
              <a:rPr lang="en-US" sz="2400" dirty="0" smtClean="0"/>
              <a:t>Office in Brussels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  <a:p>
            <a:endParaRPr lang="en-US" sz="2400" dirty="0"/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02" y="71868"/>
            <a:ext cx="20050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10" y="68209"/>
            <a:ext cx="2000250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43" y="68209"/>
            <a:ext cx="2000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KS </a:t>
            </a:r>
            <a:r>
              <a:rPr lang="nb-NO" dirty="0" err="1" smtClean="0"/>
              <a:t>roles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Interest and employer </a:t>
            </a:r>
            <a:r>
              <a:rPr lang="en-US" sz="2400" dirty="0" err="1" smtClean="0"/>
              <a:t>organisation</a:t>
            </a:r>
            <a:endParaRPr lang="en-US" sz="2400" dirty="0" smtClean="0"/>
          </a:p>
          <a:p>
            <a:r>
              <a:rPr lang="en-US" sz="2400" dirty="0"/>
              <a:t>Spokesman vis-à-vis central government </a:t>
            </a:r>
          </a:p>
          <a:p>
            <a:r>
              <a:rPr lang="en-US" sz="2400" dirty="0" smtClean="0"/>
              <a:t>Advisory </a:t>
            </a:r>
            <a:r>
              <a:rPr lang="en-US" sz="2400" dirty="0"/>
              <a:t>and consultative body</a:t>
            </a:r>
          </a:p>
          <a:p>
            <a:r>
              <a:rPr lang="en-US" sz="2400" dirty="0" smtClean="0"/>
              <a:t>Central </a:t>
            </a:r>
            <a:r>
              <a:rPr lang="en-US" sz="2400" dirty="0"/>
              <a:t>collective bargaining </a:t>
            </a:r>
            <a:r>
              <a:rPr lang="en-US" sz="2400" dirty="0" err="1" smtClean="0"/>
              <a:t>organisation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1999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129463" cy="1008062"/>
          </a:xfrm>
        </p:spPr>
        <p:txBody>
          <a:bodyPr/>
          <a:lstStyle/>
          <a:p>
            <a:pPr eaLnBrk="1" hangingPunct="1"/>
            <a:r>
              <a:rPr lang="nb-NO" b="1" dirty="0" smtClean="0">
                <a:solidFill>
                  <a:srgbClr val="000066"/>
                </a:solidFill>
              </a:rPr>
              <a:t/>
            </a:r>
            <a:br>
              <a:rPr lang="nb-NO" b="1" dirty="0" smtClean="0">
                <a:solidFill>
                  <a:srgbClr val="000066"/>
                </a:solidFill>
              </a:rPr>
            </a:br>
            <a:r>
              <a:rPr lang="nb-NO" b="1" dirty="0">
                <a:solidFill>
                  <a:srgbClr val="000066"/>
                </a:solidFill>
              </a:rPr>
              <a:t>	</a:t>
            </a:r>
            <a:r>
              <a:rPr lang="nb-NO" b="1" dirty="0" smtClean="0">
                <a:solidFill>
                  <a:srgbClr val="000066"/>
                </a:solidFill>
              </a:rPr>
              <a:t>		</a:t>
            </a:r>
            <a:r>
              <a:rPr lang="nb-NO" b="1" dirty="0" smtClean="0"/>
              <a:t>GOVERNMENT</a:t>
            </a:r>
            <a:r>
              <a:rPr lang="nb-NO" b="1" dirty="0" smtClean="0">
                <a:latin typeface="Comic Sans MS" pitchFamily="66" charset="0"/>
              </a:rPr>
              <a:t> STRUCTURE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7772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333399"/>
                </a:solidFill>
              </a:rPr>
              <a:t>National government</a:t>
            </a: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333399"/>
                </a:solidFill>
              </a:rPr>
              <a:t>Regional state level (administration)</a:t>
            </a:r>
          </a:p>
          <a:p>
            <a:pPr eaLnBrk="1" hangingPunct="1"/>
            <a:endParaRPr lang="en-GB" b="1" dirty="0" smtClean="0">
              <a:solidFill>
                <a:srgbClr val="00005C"/>
              </a:solidFill>
            </a:endParaRP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endParaRPr lang="en-GB" b="1" dirty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333399"/>
                </a:solidFill>
              </a:rPr>
              <a:t>Local/Regional government (elected)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68313" y="1844675"/>
            <a:ext cx="19050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</a:rPr>
              <a:t>Storting</a:t>
            </a: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169 rep’s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771775" y="1844675"/>
            <a:ext cx="19812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Government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17 ministries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5003800" y="1844675"/>
            <a:ext cx="22860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Court of Justice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924300" y="5013325"/>
            <a:ext cx="27432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County Authorities</a:t>
            </a:r>
          </a:p>
          <a:p>
            <a:pPr algn="ctr"/>
            <a:r>
              <a:rPr lang="nb-NO" b="1" dirty="0">
                <a:solidFill>
                  <a:schemeClr val="tx2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187450" y="5013325"/>
            <a:ext cx="1981200" cy="838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Municipalities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428</a:t>
            </a: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1042988" y="3357563"/>
            <a:ext cx="2209800" cy="914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Regional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Governor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3924300" y="3357563"/>
            <a:ext cx="2362200" cy="9144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Government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25379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639763"/>
            <a:ext cx="5016500" cy="838200"/>
          </a:xfrm>
        </p:spPr>
        <p:txBody>
          <a:bodyPr/>
          <a:lstStyle/>
          <a:p>
            <a:pPr eaLnBrk="1" hangingPunct="1"/>
            <a:r>
              <a:rPr lang="nb-NO" b="1" dirty="0" smtClean="0">
                <a:solidFill>
                  <a:srgbClr val="000066"/>
                </a:solidFill>
              </a:rPr>
              <a:t>				</a:t>
            </a:r>
            <a:r>
              <a:rPr lang="nb-NO" b="1" dirty="0" smtClean="0"/>
              <a:t>ELECTIONS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7345362" cy="4219575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33399"/>
                </a:solidFill>
                <a:latin typeface="Comic Sans MS" pitchFamily="66" charset="0"/>
              </a:rPr>
              <a:t>Election period: 4 years</a:t>
            </a: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0099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009999"/>
                </a:solidFill>
                <a:latin typeface="Comic Sans MS" pitchFamily="66" charset="0"/>
              </a:rPr>
              <a:t>Local/regional elections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009999"/>
                </a:solidFill>
                <a:latin typeface="Comic Sans MS" pitchFamily="66" charset="0"/>
              </a:rPr>
              <a:t>     2007                  2011		         2015</a:t>
            </a: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333399"/>
                </a:solidFill>
                <a:latin typeface="Comic Sans MS" pitchFamily="66" charset="0"/>
              </a:rPr>
              <a:t>             </a:t>
            </a:r>
            <a:r>
              <a:rPr lang="en-GB" sz="2000" b="1" dirty="0" smtClean="0">
                <a:solidFill>
                  <a:srgbClr val="CC6600"/>
                </a:solidFill>
                <a:latin typeface="Comic Sans MS" pitchFamily="66" charset="0"/>
              </a:rPr>
              <a:t>2013                      2017   </a:t>
            </a: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CC66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CC6600"/>
                </a:solidFill>
                <a:latin typeface="Comic Sans MS" pitchFamily="66" charset="0"/>
              </a:rPr>
              <a:t>National elections        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684213" y="3860800"/>
            <a:ext cx="6781800" cy="0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539750" y="4437063"/>
            <a:ext cx="67818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2124075" y="4292600"/>
            <a:ext cx="381000" cy="228600"/>
          </a:xfrm>
          <a:prstGeom prst="star5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148263" y="4292600"/>
            <a:ext cx="381000" cy="228600"/>
          </a:xfrm>
          <a:prstGeom prst="star5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1042988" y="3789363"/>
            <a:ext cx="228600" cy="15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b-NO"/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3924300" y="3716338"/>
            <a:ext cx="228600" cy="15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b-NO"/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6659563" y="3789363"/>
            <a:ext cx="228600" cy="152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Voter </a:t>
            </a:r>
            <a:r>
              <a:rPr lang="nb-NO" dirty="0" err="1" smtClean="0"/>
              <a:t>turnout</a:t>
            </a:r>
            <a:endParaRPr lang="nb-NO" dirty="0"/>
          </a:p>
        </p:txBody>
      </p:sp>
      <p:pic>
        <p:nvPicPr>
          <p:cNvPr id="1025" name="Picture 1" descr="http://kommunal-rapport.no/sites/default/files/imagecache/article_stor_slideshow/ScreenShot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7542"/>
            <a:ext cx="66344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S_slidemaster">
  <a:themeElements>
    <a:clrScheme name="Custom 1">
      <a:dk1>
        <a:sysClr val="windowText" lastClr="000000"/>
      </a:dk1>
      <a:lt1>
        <a:sysClr val="window" lastClr="FFFFFF"/>
      </a:lt1>
      <a:dk2>
        <a:srgbClr val="001A58"/>
      </a:dk2>
      <a:lt2>
        <a:srgbClr val="A2A3A5"/>
      </a:lt2>
      <a:accent1>
        <a:srgbClr val="E09800"/>
      </a:accent1>
      <a:accent2>
        <a:srgbClr val="008CD3"/>
      </a:accent2>
      <a:accent3>
        <a:srgbClr val="BCCFE8"/>
      </a:accent3>
      <a:accent4>
        <a:srgbClr val="A70026"/>
      </a:accent4>
      <a:accent5>
        <a:srgbClr val="8C9B00"/>
      </a:accent5>
      <a:accent6>
        <a:srgbClr val="FF58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701</Words>
  <Application>Microsoft Office PowerPoint</Application>
  <PresentationFormat>Diavetítés a képernyőre (4:3 oldalarány)</PresentationFormat>
  <Paragraphs>112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KS_slidemaster</vt:lpstr>
      <vt:lpstr>1_KS_slidemaster</vt:lpstr>
      <vt:lpstr>Office Theme</vt:lpstr>
      <vt:lpstr>Office Theme</vt:lpstr>
      <vt:lpstr>The Norwegian Association for Local and Regional  Authorities –KS  </vt:lpstr>
      <vt:lpstr>PowerPoint bemutató</vt:lpstr>
      <vt:lpstr>                 Historical background</vt:lpstr>
      <vt:lpstr>PowerPoint bemutató</vt:lpstr>
      <vt:lpstr>KS roles </vt:lpstr>
      <vt:lpstr>    GOVERNMENT STRUCTURE</vt:lpstr>
      <vt:lpstr>    ELECTIONS</vt:lpstr>
      <vt:lpstr>Voter turnout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 Effektiviseringsnettverk</dc:title>
  <dc:subject>Presentasjon av Effnett</dc:subject>
  <dc:creator>Tina Skarheim</dc:creator>
  <cp:lastModifiedBy>Sabján Katalin</cp:lastModifiedBy>
  <cp:revision>104</cp:revision>
  <cp:lastPrinted>2014-03-24T16:31:20Z</cp:lastPrinted>
  <dcterms:created xsi:type="dcterms:W3CDTF">2012-01-12T22:02:15Z</dcterms:created>
  <dcterms:modified xsi:type="dcterms:W3CDTF">2015-09-24T03:34:14Z</dcterms:modified>
</cp:coreProperties>
</file>